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797675" cy="9928225"/>
  <p:defaultTextStyle>
    <a:defPPr>
      <a:defRPr lang="en-US"/>
    </a:defPPr>
    <a:lvl1pPr marL="0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5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1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6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61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26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92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57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23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52">
          <p15:clr>
            <a:srgbClr val="A4A3A4"/>
          </p15:clr>
        </p15:guide>
        <p15:guide id="2" pos="21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006FAC"/>
    <a:srgbClr val="0070C0"/>
    <a:srgbClr val="ED1C24"/>
    <a:srgbClr val="F15A22"/>
    <a:srgbClr val="D9D9D9"/>
    <a:srgbClr val="F14D53"/>
    <a:srgbClr val="0D89C3"/>
    <a:srgbClr val="006FAD"/>
    <a:srgbClr val="0070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  <a:fill>
          <a:solidFill>
            <a:schemeClr val="dk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3" autoAdjust="0"/>
    <p:restoredTop sz="94660"/>
  </p:normalViewPr>
  <p:slideViewPr>
    <p:cSldViewPr snapToGrid="0">
      <p:cViewPr varScale="1">
        <p:scale>
          <a:sx n="76" d="100"/>
          <a:sy n="76" d="100"/>
        </p:scale>
        <p:origin x="3090" y="90"/>
      </p:cViewPr>
      <p:guideLst>
        <p:guide orient="horz" pos="852"/>
        <p:guide pos="213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 28"/>
          <p:cNvSpPr/>
          <p:nvPr/>
        </p:nvSpPr>
        <p:spPr>
          <a:xfrm>
            <a:off x="-12032" y="1699848"/>
            <a:ext cx="6870032" cy="1359876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83665" y="487624"/>
            <a:ext cx="4243160" cy="46166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УФНС РОССИИ </a:t>
            </a:r>
            <a:endParaRPr lang="en-US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ПО НОВОСИБИРСКОЙ ОБЛАСТИ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660438" y="5216106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Golos Text" pitchFamily="34" charset="0"/>
                <a:ea typeface="Golos Text" pitchFamily="34" charset="0"/>
              </a:rPr>
              <a:t> </a:t>
            </a:r>
            <a:endParaRPr lang="ru-RU" b="1" dirty="0">
              <a:latin typeface="Golos Text" pitchFamily="34" charset="0"/>
              <a:ea typeface="Golos Text" pitchFamily="34" charset="0"/>
            </a:endParaRPr>
          </a:p>
        </p:txBody>
      </p:sp>
      <p:pic>
        <p:nvPicPr>
          <p:cNvPr id="60" name="Graphic 9"/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290"/>
          <a:stretch/>
        </p:blipFill>
        <p:spPr>
          <a:xfrm>
            <a:off x="169597" y="214022"/>
            <a:ext cx="1039239" cy="1044000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140677" y="1874573"/>
            <a:ext cx="6717323" cy="235449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3500" b="1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ПОЛУЧАЯ ЗАРПЛАТУ </a:t>
            </a:r>
          </a:p>
          <a:p>
            <a:r>
              <a:rPr lang="ru-RU" sz="3500" b="1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В КОНВЕРТЕ,</a:t>
            </a:r>
          </a:p>
          <a:p>
            <a:endParaRPr lang="ru-RU" sz="500" b="1" dirty="0">
              <a:solidFill>
                <a:srgbClr val="0070C0"/>
              </a:solidFill>
              <a:latin typeface="Golos Text" pitchFamily="34" charset="0"/>
              <a:ea typeface="Golos Text" pitchFamily="34" charset="0"/>
            </a:endParaRPr>
          </a:p>
          <a:p>
            <a:r>
              <a:rPr lang="ru-RU" sz="3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ВЫ ТЕРЯЕТЕ:</a:t>
            </a:r>
          </a:p>
          <a:p>
            <a:endParaRPr lang="ru-RU" sz="4000" b="1" dirty="0">
              <a:solidFill>
                <a:srgbClr val="0070C0"/>
              </a:solidFill>
              <a:latin typeface="Golos Text" pitchFamily="34" charset="0"/>
              <a:ea typeface="Golos Text" pitchFamily="34" charset="0"/>
            </a:endParaRPr>
          </a:p>
        </p:txBody>
      </p:sp>
      <p:pic>
        <p:nvPicPr>
          <p:cNvPr id="74" name="Рисунок 73" descr="Предупреждение со сплошной заливкой"/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166253" y="7980219"/>
            <a:ext cx="598930" cy="593234"/>
          </a:xfrm>
          <a:prstGeom prst="rect">
            <a:avLst/>
          </a:prstGeom>
        </p:spPr>
      </p:pic>
      <p:sp>
        <p:nvSpPr>
          <p:cNvPr id="76" name="TextBox 75"/>
          <p:cNvSpPr txBox="1"/>
          <p:nvPr/>
        </p:nvSpPr>
        <p:spPr>
          <a:xfrm>
            <a:off x="583866" y="3933384"/>
            <a:ext cx="4046200" cy="5755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85000"/>
              </a:lnSpc>
              <a:defRPr/>
            </a:pPr>
            <a:r>
              <a:rPr lang="ru-RU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ежегодный оплачиваемый отпуск</a:t>
            </a:r>
          </a:p>
        </p:txBody>
      </p:sp>
      <p:sp>
        <p:nvSpPr>
          <p:cNvPr id="83" name="Прямоугольник: скругленные углы 106"/>
          <p:cNvSpPr/>
          <p:nvPr/>
        </p:nvSpPr>
        <p:spPr>
          <a:xfrm>
            <a:off x="404751" y="7825837"/>
            <a:ext cx="5915026" cy="938151"/>
          </a:xfrm>
          <a:prstGeom prst="roundRect">
            <a:avLst>
              <a:gd name="adj" fmla="val 11667"/>
            </a:avLst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lnSpc>
                <a:spcPct val="85000"/>
              </a:lnSpc>
              <a:spcAft>
                <a:spcPts val="800"/>
              </a:spcAft>
              <a:defRPr/>
            </a:pPr>
            <a:endParaRPr 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  <a:cs typeface="Poppins" panose="00000500000000000000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4860" y="7973662"/>
            <a:ext cx="57751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В ТЕНЕВОМ СЕКТОРЕ РАБОТНИКИ ЛИШЕНЫ СОЦИАЛЬНОЙ И ПРАВОВОЙ ЗАЩИТЫ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81441" y="352667"/>
            <a:ext cx="20867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 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www.nalog.gov.ru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pic>
        <p:nvPicPr>
          <p:cNvPr id="1026" name="Picture 2" descr="C:\Users\Inet3018\Downloads\IMG_6547.png"/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 rot="900000">
            <a:off x="4322764" y="2571629"/>
            <a:ext cx="2166979" cy="1625234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471560" y="6134479"/>
            <a:ext cx="649165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выплату пособий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8131" y="8949712"/>
            <a:ext cx="6501739" cy="78996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>
              <a:spcAft>
                <a:spcPts val="200"/>
              </a:spcAft>
            </a:pP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Телефоны контакт ‑ центра: </a:t>
            </a:r>
          </a:p>
          <a:p>
            <a:pPr algn="ctr">
              <a:spcAft>
                <a:spcPts val="200"/>
              </a:spcAft>
            </a:pP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 Социального фонда России 8-800-10-000-01</a:t>
            </a:r>
          </a:p>
          <a:p>
            <a:pPr algn="ctr">
              <a:spcAft>
                <a:spcPts val="200"/>
              </a:spcAft>
            </a:pP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 Федеральной службы по труду и занятости 8-800-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707</a:t>
            </a: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88</a:t>
            </a: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</a:t>
            </a:r>
            <a:r>
              <a:rPr 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4</a:t>
            </a:r>
            <a:r>
              <a:rPr lang="ru-RU" sz="160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1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618893" y="636810"/>
            <a:ext cx="223910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rostrud.gov.ru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633431" y="949870"/>
            <a:ext cx="10949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sfr.gov.ru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82827" y="4700825"/>
            <a:ext cx="649165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стабильную заработную плату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477109" y="6700451"/>
            <a:ext cx="649165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возможность получения социальных налоговых вычетов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487115" y="5265456"/>
            <a:ext cx="649165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государственное пенсионное обеспечение </a:t>
            </a:r>
          </a:p>
          <a:p>
            <a:pPr>
              <a:defRPr/>
            </a:pPr>
            <a:r>
              <a:rPr lang="ru-RU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в полном объеме</a:t>
            </a:r>
          </a:p>
        </p:txBody>
      </p:sp>
      <p:sp>
        <p:nvSpPr>
          <p:cNvPr id="66" name="Нашивка 65"/>
          <p:cNvSpPr/>
          <p:nvPr/>
        </p:nvSpPr>
        <p:spPr>
          <a:xfrm>
            <a:off x="211539" y="4095216"/>
            <a:ext cx="254875" cy="25842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7" name="Нашивка 66"/>
          <p:cNvSpPr/>
          <p:nvPr/>
        </p:nvSpPr>
        <p:spPr>
          <a:xfrm>
            <a:off x="206990" y="4820821"/>
            <a:ext cx="254875" cy="25842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8" name="Нашивка 67"/>
          <p:cNvSpPr/>
          <p:nvPr/>
        </p:nvSpPr>
        <p:spPr>
          <a:xfrm>
            <a:off x="204715" y="5535054"/>
            <a:ext cx="254875" cy="25842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9" name="Нашивка 68"/>
          <p:cNvSpPr/>
          <p:nvPr/>
        </p:nvSpPr>
        <p:spPr>
          <a:xfrm>
            <a:off x="196907" y="6257895"/>
            <a:ext cx="254875" cy="25842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1" name="Нашивка 70"/>
          <p:cNvSpPr/>
          <p:nvPr/>
        </p:nvSpPr>
        <p:spPr>
          <a:xfrm>
            <a:off x="196909" y="6974402"/>
            <a:ext cx="254875" cy="25842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7131</TotalTime>
  <Pages>0</Pages>
  <Words>84</Words>
  <Characters>0</Characters>
  <Application>Microsoft Office PowerPoint</Application>
  <DocSecurity>0</DocSecurity>
  <PresentationFormat>Лист A4 (210x297 мм)</PresentationFormat>
  <Lines>0</Lines>
  <Paragraphs>20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Golos Text</vt:lpstr>
      <vt:lpstr>Poppins</vt:lpstr>
      <vt:lpstr>Office Theme</vt:lpstr>
      <vt:lpstr>Презентация PowerPoint</vt:lpstr>
    </vt:vector>
  </TitlesOfParts>
  <Manager/>
  <Company/>
  <LinksUpToDate>false</LinksUpToDate>
  <CharactersWithSpaces>0</CharactersWithSpaces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Hamlet Markarian</dc:creator>
  <cp:keywords/>
  <dc:description/>
  <cp:lastModifiedBy>eco14</cp:lastModifiedBy>
  <cp:revision>337</cp:revision>
  <cp:lastPrinted>2024-08-27T13:34:20Z</cp:lastPrinted>
  <dcterms:created xsi:type="dcterms:W3CDTF">2023-03-21T12:09:25Z</dcterms:created>
  <dcterms:modified xsi:type="dcterms:W3CDTF">2025-12-29T05:25:18Z</dcterms:modified>
  <cp:category/>
  <dc:identifier/>
  <cp:contentStatus/>
  <dc:language/>
  <cp:version/>
</cp:coreProperties>
</file>