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08788" cy="9940925"/>
  <p:defaultTextStyle>
    <a:defPPr>
      <a:defRPr lang="en-US"/>
    </a:defPPr>
    <a:lvl1pPr marL="0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3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2">
          <p15:clr>
            <a:srgbClr val="A4A3A4"/>
          </p15:clr>
        </p15:guide>
        <p15:guide id="2" pos="21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CC"/>
    <a:srgbClr val="3399FF"/>
    <a:srgbClr val="0070C0"/>
    <a:srgbClr val="ED1C24"/>
    <a:srgbClr val="F15A22"/>
    <a:srgbClr val="92D050"/>
    <a:srgbClr val="D9D9D9"/>
    <a:srgbClr val="F14D53"/>
    <a:srgbClr val="0D89C3"/>
    <a:srgbClr val="006F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  <a:fill>
          <a:solidFill>
            <a:schemeClr val="dk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9425" autoAdjust="0"/>
  </p:normalViewPr>
  <p:slideViewPr>
    <p:cSldViewPr snapToGrid="0">
      <p:cViewPr varScale="1">
        <p:scale>
          <a:sx n="80" d="100"/>
          <a:sy n="80" d="100"/>
        </p:scale>
        <p:origin x="3000" y="96"/>
      </p:cViewPr>
      <p:guideLst>
        <p:guide orient="horz" pos="852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283665" y="487624"/>
            <a:ext cx="4243160" cy="4616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РОССИИ </a:t>
            </a:r>
            <a:endParaRPr lang="en-US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ОБЛАСТИ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660438" y="521610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endParaRPr lang="ru-RU" b="1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6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290"/>
          <a:stretch/>
        </p:blipFill>
        <p:spPr>
          <a:xfrm>
            <a:off x="169597" y="214022"/>
            <a:ext cx="1039239" cy="1044000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254348" y="1624926"/>
            <a:ext cx="6603652" cy="15696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400" b="1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Памятка о</a:t>
            </a:r>
            <a:r>
              <a:rPr lang="en-US" sz="3400" b="1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 </a:t>
            </a:r>
            <a:r>
              <a:rPr lang="ru-RU" sz="3400" b="1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последствиях неформальной </a:t>
            </a:r>
          </a:p>
          <a:p>
            <a:r>
              <a:rPr lang="ru-RU" sz="3400" b="1" dirty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занятости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66072" y="3718307"/>
            <a:ext cx="3344636" cy="9848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Работаете без официального оформления трудовых отношений -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подвергаете себя рискам:</a:t>
            </a:r>
          </a:p>
        </p:txBody>
      </p:sp>
      <p:sp>
        <p:nvSpPr>
          <p:cNvPr id="83" name="Прямоугольник: скругленные углы 106"/>
          <p:cNvSpPr/>
          <p:nvPr/>
        </p:nvSpPr>
        <p:spPr>
          <a:xfrm>
            <a:off x="234248" y="8186468"/>
            <a:ext cx="6471351" cy="75868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0173" y="8231830"/>
            <a:ext cx="59553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6973">
              <a:spcAft>
                <a:spcPts val="800"/>
              </a:spcAft>
              <a:defRPr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Официальное трудоустройство и заработная плата – ваша уверенность в завтрашнем дне!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95446" y="391943"/>
            <a:ext cx="2086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www.nalog.gov.ru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16392" y="3705921"/>
            <a:ext cx="2941607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Преимуществами официального трудоустройства являются:</a:t>
            </a:r>
          </a:p>
        </p:txBody>
      </p:sp>
      <p:pic>
        <p:nvPicPr>
          <p:cNvPr id="1032" name="Picture 8" descr="C:\Users\Inet2886\Desktop\650886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231365" y="7961283"/>
            <a:ext cx="803805" cy="803805"/>
          </a:xfrm>
          <a:prstGeom prst="rect">
            <a:avLst/>
          </a:prstGeom>
          <a:noFill/>
        </p:spPr>
      </p:pic>
      <p:sp>
        <p:nvSpPr>
          <p:cNvPr id="29" name="Прямоугольник 28"/>
          <p:cNvSpPr/>
          <p:nvPr/>
        </p:nvSpPr>
        <p:spPr>
          <a:xfrm>
            <a:off x="-12032" y="1612700"/>
            <a:ext cx="6870032" cy="1646315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6BCC"/>
              </a:solidFill>
            </a:endParaRPr>
          </a:p>
        </p:txBody>
      </p:sp>
      <p:pic>
        <p:nvPicPr>
          <p:cNvPr id="1026" name="Picture 2" descr="C:\Users\Inet2886\Downloads\IMG_6574.png"/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3763108" y="1794075"/>
            <a:ext cx="3094892" cy="2322512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4618893" y="673957"/>
            <a:ext cx="22391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rostrud.gov.ru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21708" y="963420"/>
            <a:ext cx="10949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sfr.gov.ru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8131" y="9010097"/>
            <a:ext cx="6501739" cy="7437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Телефоны контакт ‑ центра: </a:t>
            </a:r>
          </a:p>
          <a:p>
            <a:pPr algn="ctr">
              <a:spcAft>
                <a:spcPts val="200"/>
              </a:spcAft>
            </a:pP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Социального фонда России 8-800-10-000-01</a:t>
            </a:r>
          </a:p>
          <a:p>
            <a:pPr algn="ctr">
              <a:spcAft>
                <a:spcPts val="200"/>
              </a:spcAft>
            </a:pP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 Федеральной службы по труду и занятости 8-800-</a:t>
            </a: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707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88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-</a:t>
            </a:r>
            <a:r>
              <a:rPr lang="en-US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41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1" name="Нашивка 20"/>
          <p:cNvSpPr/>
          <p:nvPr/>
        </p:nvSpPr>
        <p:spPr>
          <a:xfrm>
            <a:off x="293076" y="4855117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Нашивка 21"/>
          <p:cNvSpPr/>
          <p:nvPr/>
        </p:nvSpPr>
        <p:spPr>
          <a:xfrm>
            <a:off x="270737" y="5585044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Нашивка 22"/>
          <p:cNvSpPr/>
          <p:nvPr/>
        </p:nvSpPr>
        <p:spPr>
          <a:xfrm>
            <a:off x="247292" y="6931430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Нашивка 23"/>
          <p:cNvSpPr/>
          <p:nvPr/>
        </p:nvSpPr>
        <p:spPr>
          <a:xfrm>
            <a:off x="250388" y="6277356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2698" y="4778761"/>
            <a:ext cx="3186043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задержка выплаты заработной платы или её невыплата полностью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4376" y="6901676"/>
            <a:ext cx="3344636" cy="2308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отсутствие социальных гарантий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25086" y="6252041"/>
            <a:ext cx="33446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отказ в получении налоговых вычетов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7822" y="5525651"/>
            <a:ext cx="3344636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отсутствие возможности получить банковский кредит на выгодных условиях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3317" y="7385863"/>
            <a:ext cx="33446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безнаказанность, самоуправство работодателя</a:t>
            </a:r>
          </a:p>
        </p:txBody>
      </p:sp>
      <p:sp>
        <p:nvSpPr>
          <p:cNvPr id="31" name="Нашивка 30"/>
          <p:cNvSpPr/>
          <p:nvPr/>
        </p:nvSpPr>
        <p:spPr>
          <a:xfrm>
            <a:off x="253041" y="7450341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Нашивка 31"/>
          <p:cNvSpPr/>
          <p:nvPr/>
        </p:nvSpPr>
        <p:spPr>
          <a:xfrm>
            <a:off x="3947802" y="485224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03865" y="4752220"/>
            <a:ext cx="2654135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официальная заработная плата и получение гарантированных выплат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215741" y="5531845"/>
            <a:ext cx="2493818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оплачиваемый больничный лист и отпуск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39491" y="6167988"/>
            <a:ext cx="2779536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получение социальных налоговых вычетов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224068" y="6809593"/>
            <a:ext cx="2481531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право на получение пенсии и выплату пособий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32693" y="7367060"/>
            <a:ext cx="2548932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юридическая защита трудовых отношений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38" name="Нашивка 37"/>
          <p:cNvSpPr/>
          <p:nvPr/>
        </p:nvSpPr>
        <p:spPr>
          <a:xfrm>
            <a:off x="3933051" y="5567488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ашивка 38"/>
          <p:cNvSpPr/>
          <p:nvPr/>
        </p:nvSpPr>
        <p:spPr>
          <a:xfrm>
            <a:off x="3942050" y="628923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Нашивка 39"/>
          <p:cNvSpPr/>
          <p:nvPr/>
        </p:nvSpPr>
        <p:spPr>
          <a:xfrm>
            <a:off x="3939176" y="6931211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Нашивка 40"/>
          <p:cNvSpPr/>
          <p:nvPr/>
        </p:nvSpPr>
        <p:spPr>
          <a:xfrm>
            <a:off x="3939174" y="7474672"/>
            <a:ext cx="211015" cy="21395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7018</TotalTime>
  <Pages>0</Pages>
  <Words>134</Words>
  <Characters>0</Characters>
  <Application>Microsoft Office PowerPoint</Application>
  <DocSecurity>0</DocSecurity>
  <PresentationFormat>Лист A4 (210x297 мм)</PresentationFormat>
  <Lines>0</Lines>
  <Paragraphs>24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Golos Text</vt:lpstr>
      <vt:lpstr>Poppins</vt:lpstr>
      <vt:lpstr>Office Theme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Hamlet Markarian</dc:creator>
  <cp:keywords/>
  <dc:description/>
  <cp:lastModifiedBy>eco14</cp:lastModifiedBy>
  <cp:revision>333</cp:revision>
  <cp:lastPrinted>2024-08-27T13:34:20Z</cp:lastPrinted>
  <dcterms:created xsi:type="dcterms:W3CDTF">2023-03-21T12:09:25Z</dcterms:created>
  <dcterms:modified xsi:type="dcterms:W3CDTF">2025-12-29T05:24:50Z</dcterms:modified>
  <cp:category/>
  <dc:identifier/>
  <cp:contentStatus/>
  <dc:language/>
  <cp:version/>
</cp:coreProperties>
</file>