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1052175" cy="7920038"/>
  <p:notesSz cx="9928225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94">
          <p15:clr>
            <a:srgbClr val="A4A3A4"/>
          </p15:clr>
        </p15:guide>
        <p15:guide id="2" pos="34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4C7"/>
    <a:srgbClr val="5494FC"/>
    <a:srgbClr val="69A0FD"/>
    <a:srgbClr val="EAF2FF"/>
    <a:srgbClr val="FFFFFF"/>
    <a:srgbClr val="FBF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8161" autoAdjust="0"/>
  </p:normalViewPr>
  <p:slideViewPr>
    <p:cSldViewPr snapToGrid="0">
      <p:cViewPr varScale="1">
        <p:scale>
          <a:sx n="96" d="100"/>
          <a:sy n="96" d="100"/>
        </p:scale>
        <p:origin x="1494" y="348"/>
      </p:cViewPr>
      <p:guideLst>
        <p:guide orient="horz" pos="2494"/>
        <p:guide pos="34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231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4271" y="0"/>
            <a:ext cx="4302231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8F65B8-1126-4ED6-BC88-5E4827433E21}" type="datetimeFigureOut">
              <a:rPr lang="ru-RU" smtClean="0"/>
              <a:pPr/>
              <a:t>29.12.2025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363913" y="849313"/>
            <a:ext cx="3200400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823" y="3271382"/>
            <a:ext cx="7942580" cy="267658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456219"/>
            <a:ext cx="4302231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4271" y="6456219"/>
            <a:ext cx="4302231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C2180-7F1F-46D2-8BDA-59FA0519B8F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1pPr>
    <a:lvl2pPr marL="475214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2pPr>
    <a:lvl3pPr marL="950427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3pPr>
    <a:lvl4pPr marL="1425641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4pPr>
    <a:lvl5pPr marL="1900855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5pPr>
    <a:lvl6pPr marL="2376068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6pPr>
    <a:lvl7pPr marL="2851282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7pPr>
    <a:lvl8pPr marL="3326496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8pPr>
    <a:lvl9pPr marL="3801709" algn="l" defTabSz="950427" rtl="0" eaLnBrk="1" latinLnBrk="0" hangingPunct="1">
      <a:defRPr sz="124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ешняя сторон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Группа 121"/>
          <p:cNvGrpSpPr/>
          <p:nvPr userDrawn="1"/>
        </p:nvGrpSpPr>
        <p:grpSpPr>
          <a:xfrm>
            <a:off x="-446891" y="-426030"/>
            <a:ext cx="11942445" cy="8776280"/>
            <a:chOff x="-446891" y="-426030"/>
            <a:chExt cx="11942445" cy="8776280"/>
          </a:xfrm>
        </p:grpSpPr>
        <p:grpSp>
          <p:nvGrpSpPr>
            <p:cNvPr id="119" name="Группа 118"/>
            <p:cNvGrpSpPr/>
            <p:nvPr/>
          </p:nvGrpSpPr>
          <p:grpSpPr>
            <a:xfrm>
              <a:off x="-446891" y="7740019"/>
              <a:ext cx="11942445" cy="0"/>
              <a:chOff x="-446891" y="7742014"/>
              <a:chExt cx="11942445" cy="0"/>
            </a:xfrm>
          </p:grpSpPr>
          <p:cxnSp>
            <p:nvCxnSpPr>
              <p:cNvPr id="16" name="Прямая соединительная линия 15"/>
              <p:cNvCxnSpPr>
                <a:cxnSpLocks/>
              </p:cNvCxnSpPr>
              <p:nvPr/>
            </p:nvCxnSpPr>
            <p:spPr>
              <a:xfrm flipH="1">
                <a:off x="-446891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>
                <a:cxnSpLocks/>
              </p:cNvCxnSpPr>
              <p:nvPr/>
            </p:nvCxnSpPr>
            <p:spPr>
              <a:xfrm flipH="1">
                <a:off x="10924838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Группа 117"/>
            <p:cNvGrpSpPr/>
            <p:nvPr/>
          </p:nvGrpSpPr>
          <p:grpSpPr>
            <a:xfrm>
              <a:off x="-446891" y="180019"/>
              <a:ext cx="11942445" cy="0"/>
              <a:chOff x="-446891" y="179388"/>
              <a:chExt cx="11942445" cy="0"/>
            </a:xfrm>
          </p:grpSpPr>
          <p:cxnSp>
            <p:nvCxnSpPr>
              <p:cNvPr id="17" name="Прямая соединительная линия 16"/>
              <p:cNvCxnSpPr>
                <a:cxnSpLocks/>
              </p:cNvCxnSpPr>
              <p:nvPr/>
            </p:nvCxnSpPr>
            <p:spPr>
              <a:xfrm flipH="1">
                <a:off x="10924838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>
                <a:cxnSpLocks/>
              </p:cNvCxnSpPr>
              <p:nvPr/>
            </p:nvCxnSpPr>
            <p:spPr>
              <a:xfrm flipH="1">
                <a:off x="-446891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Группа 115"/>
            <p:cNvGrpSpPr/>
            <p:nvPr/>
          </p:nvGrpSpPr>
          <p:grpSpPr>
            <a:xfrm>
              <a:off x="180502" y="-426030"/>
              <a:ext cx="0" cy="8776280"/>
              <a:chOff x="166687" y="-426030"/>
              <a:chExt cx="0" cy="8776280"/>
            </a:xfrm>
          </p:grpSpPr>
          <p:cxnSp>
            <p:nvCxnSpPr>
              <p:cNvPr id="22" name="Прямая соединительная линия 21"/>
              <p:cNvCxnSpPr>
                <a:cxnSpLocks/>
              </p:cNvCxnSpPr>
              <p:nvPr/>
            </p:nvCxnSpPr>
            <p:spPr>
              <a:xfrm rot="5400000" flipH="1">
                <a:off x="-118671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>
                <a:cxnSpLocks/>
              </p:cNvCxnSpPr>
              <p:nvPr/>
            </p:nvCxnSpPr>
            <p:spPr>
              <a:xfrm rot="5400000" flipH="1">
                <a:off x="-118671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Группа 116"/>
            <p:cNvGrpSpPr/>
            <p:nvPr/>
          </p:nvGrpSpPr>
          <p:grpSpPr>
            <a:xfrm>
              <a:off x="10871672" y="-426030"/>
              <a:ext cx="0" cy="8776280"/>
              <a:chOff x="10891206" y="-426030"/>
              <a:chExt cx="0" cy="8776280"/>
            </a:xfrm>
          </p:grpSpPr>
          <p:cxnSp>
            <p:nvCxnSpPr>
              <p:cNvPr id="24" name="Прямая соединительная линия 23"/>
              <p:cNvCxnSpPr>
                <a:cxnSpLocks/>
              </p:cNvCxnSpPr>
              <p:nvPr/>
            </p:nvCxnSpPr>
            <p:spPr>
              <a:xfrm rot="5400000" flipH="1">
                <a:off x="10605848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>
                <a:cxnSpLocks/>
              </p:cNvCxnSpPr>
              <p:nvPr/>
            </p:nvCxnSpPr>
            <p:spPr>
              <a:xfrm rot="5400000" flipH="1">
                <a:off x="10605848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1" name="Группа 120"/>
            <p:cNvGrpSpPr/>
            <p:nvPr/>
          </p:nvGrpSpPr>
          <p:grpSpPr>
            <a:xfrm>
              <a:off x="7271672" y="-426030"/>
              <a:ext cx="0" cy="8776280"/>
              <a:chOff x="7257027" y="-426030"/>
              <a:chExt cx="0" cy="8776280"/>
            </a:xfrm>
          </p:grpSpPr>
          <p:cxnSp>
            <p:nvCxnSpPr>
              <p:cNvPr id="32" name="Прямая соединительная линия 31"/>
              <p:cNvCxnSpPr>
                <a:cxnSpLocks/>
              </p:cNvCxnSpPr>
              <p:nvPr/>
            </p:nvCxnSpPr>
            <p:spPr>
              <a:xfrm rot="5400000" flipH="1">
                <a:off x="697166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>
                <a:cxnSpLocks/>
              </p:cNvCxnSpPr>
              <p:nvPr/>
            </p:nvCxnSpPr>
            <p:spPr>
              <a:xfrm rot="5400000" flipH="1">
                <a:off x="697166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Группа 119"/>
            <p:cNvGrpSpPr/>
            <p:nvPr/>
          </p:nvGrpSpPr>
          <p:grpSpPr>
            <a:xfrm>
              <a:off x="3725672" y="-426030"/>
              <a:ext cx="0" cy="8776280"/>
              <a:chOff x="3711857" y="-426030"/>
              <a:chExt cx="0" cy="8776280"/>
            </a:xfrm>
          </p:grpSpPr>
          <p:cxnSp>
            <p:nvCxnSpPr>
              <p:cNvPr id="35" name="Прямая соединительная линия 34"/>
              <p:cNvCxnSpPr>
                <a:cxnSpLocks/>
              </p:cNvCxnSpPr>
              <p:nvPr/>
            </p:nvCxnSpPr>
            <p:spPr>
              <a:xfrm rot="5400000" flipH="1">
                <a:off x="342649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>
                <a:cxnSpLocks/>
              </p:cNvCxnSpPr>
              <p:nvPr/>
            </p:nvCxnSpPr>
            <p:spPr>
              <a:xfrm rot="5400000" flipH="1">
                <a:off x="342649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енняя сторон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Группа 121"/>
          <p:cNvGrpSpPr/>
          <p:nvPr userDrawn="1"/>
        </p:nvGrpSpPr>
        <p:grpSpPr>
          <a:xfrm flipH="1">
            <a:off x="-446891" y="-426030"/>
            <a:ext cx="11942445" cy="8776280"/>
            <a:chOff x="-446891" y="-426030"/>
            <a:chExt cx="11942445" cy="8776280"/>
          </a:xfrm>
        </p:grpSpPr>
        <p:grpSp>
          <p:nvGrpSpPr>
            <p:cNvPr id="119" name="Группа 118"/>
            <p:cNvGrpSpPr/>
            <p:nvPr/>
          </p:nvGrpSpPr>
          <p:grpSpPr>
            <a:xfrm>
              <a:off x="-446891" y="7740019"/>
              <a:ext cx="11942445" cy="0"/>
              <a:chOff x="-446891" y="7742014"/>
              <a:chExt cx="11942445" cy="0"/>
            </a:xfrm>
          </p:grpSpPr>
          <p:cxnSp>
            <p:nvCxnSpPr>
              <p:cNvPr id="16" name="Прямая соединительная линия 15"/>
              <p:cNvCxnSpPr>
                <a:cxnSpLocks/>
              </p:cNvCxnSpPr>
              <p:nvPr/>
            </p:nvCxnSpPr>
            <p:spPr>
              <a:xfrm flipH="1">
                <a:off x="-446891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Прямая соединительная линия 17"/>
              <p:cNvCxnSpPr>
                <a:cxnSpLocks/>
              </p:cNvCxnSpPr>
              <p:nvPr/>
            </p:nvCxnSpPr>
            <p:spPr>
              <a:xfrm flipH="1">
                <a:off x="10924838" y="7742014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Группа 117"/>
            <p:cNvGrpSpPr/>
            <p:nvPr/>
          </p:nvGrpSpPr>
          <p:grpSpPr>
            <a:xfrm>
              <a:off x="-446891" y="180019"/>
              <a:ext cx="11942445" cy="0"/>
              <a:chOff x="-446891" y="179388"/>
              <a:chExt cx="11942445" cy="0"/>
            </a:xfrm>
          </p:grpSpPr>
          <p:cxnSp>
            <p:nvCxnSpPr>
              <p:cNvPr id="17" name="Прямая соединительная линия 16"/>
              <p:cNvCxnSpPr>
                <a:cxnSpLocks/>
              </p:cNvCxnSpPr>
              <p:nvPr/>
            </p:nvCxnSpPr>
            <p:spPr>
              <a:xfrm flipH="1">
                <a:off x="10924838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>
                <a:cxnSpLocks/>
              </p:cNvCxnSpPr>
              <p:nvPr/>
            </p:nvCxnSpPr>
            <p:spPr>
              <a:xfrm flipH="1">
                <a:off x="-446891" y="179388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6" name="Группа 115"/>
            <p:cNvGrpSpPr/>
            <p:nvPr/>
          </p:nvGrpSpPr>
          <p:grpSpPr>
            <a:xfrm>
              <a:off x="180502" y="-426030"/>
              <a:ext cx="0" cy="8776280"/>
              <a:chOff x="166687" y="-426030"/>
              <a:chExt cx="0" cy="8776280"/>
            </a:xfrm>
          </p:grpSpPr>
          <p:cxnSp>
            <p:nvCxnSpPr>
              <p:cNvPr id="22" name="Прямая соединительная линия 21"/>
              <p:cNvCxnSpPr>
                <a:cxnSpLocks/>
              </p:cNvCxnSpPr>
              <p:nvPr/>
            </p:nvCxnSpPr>
            <p:spPr>
              <a:xfrm rot="5400000" flipH="1">
                <a:off x="-118671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>
                <a:cxnSpLocks/>
              </p:cNvCxnSpPr>
              <p:nvPr/>
            </p:nvCxnSpPr>
            <p:spPr>
              <a:xfrm rot="5400000" flipH="1">
                <a:off x="-118671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7" name="Группа 116"/>
            <p:cNvGrpSpPr/>
            <p:nvPr/>
          </p:nvGrpSpPr>
          <p:grpSpPr>
            <a:xfrm>
              <a:off x="10871672" y="-426030"/>
              <a:ext cx="0" cy="8776280"/>
              <a:chOff x="10891206" y="-426030"/>
              <a:chExt cx="0" cy="8776280"/>
            </a:xfrm>
          </p:grpSpPr>
          <p:cxnSp>
            <p:nvCxnSpPr>
              <p:cNvPr id="24" name="Прямая соединительная линия 23"/>
              <p:cNvCxnSpPr>
                <a:cxnSpLocks/>
              </p:cNvCxnSpPr>
              <p:nvPr/>
            </p:nvCxnSpPr>
            <p:spPr>
              <a:xfrm rot="5400000" flipH="1">
                <a:off x="10605848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Прямая соединительная линия 24"/>
              <p:cNvCxnSpPr>
                <a:cxnSpLocks/>
              </p:cNvCxnSpPr>
              <p:nvPr/>
            </p:nvCxnSpPr>
            <p:spPr>
              <a:xfrm rot="5400000" flipH="1">
                <a:off x="10605848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1" name="Группа 120"/>
            <p:cNvGrpSpPr/>
            <p:nvPr/>
          </p:nvGrpSpPr>
          <p:grpSpPr>
            <a:xfrm>
              <a:off x="7271672" y="-426030"/>
              <a:ext cx="0" cy="8776280"/>
              <a:chOff x="7257027" y="-426030"/>
              <a:chExt cx="0" cy="8776280"/>
            </a:xfrm>
          </p:grpSpPr>
          <p:cxnSp>
            <p:nvCxnSpPr>
              <p:cNvPr id="32" name="Прямая соединительная линия 31"/>
              <p:cNvCxnSpPr>
                <a:cxnSpLocks/>
              </p:cNvCxnSpPr>
              <p:nvPr/>
            </p:nvCxnSpPr>
            <p:spPr>
              <a:xfrm rot="5400000" flipH="1">
                <a:off x="697166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Прямая соединительная линия 32"/>
              <p:cNvCxnSpPr>
                <a:cxnSpLocks/>
              </p:cNvCxnSpPr>
              <p:nvPr/>
            </p:nvCxnSpPr>
            <p:spPr>
              <a:xfrm rot="5400000" flipH="1">
                <a:off x="697166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0" name="Группа 119"/>
            <p:cNvGrpSpPr/>
            <p:nvPr/>
          </p:nvGrpSpPr>
          <p:grpSpPr>
            <a:xfrm>
              <a:off x="3725672" y="-426030"/>
              <a:ext cx="0" cy="8776280"/>
              <a:chOff x="3711857" y="-426030"/>
              <a:chExt cx="0" cy="8776280"/>
            </a:xfrm>
          </p:grpSpPr>
          <p:cxnSp>
            <p:nvCxnSpPr>
              <p:cNvPr id="35" name="Прямая соединительная линия 34"/>
              <p:cNvCxnSpPr>
                <a:cxnSpLocks/>
              </p:cNvCxnSpPr>
              <p:nvPr/>
            </p:nvCxnSpPr>
            <p:spPr>
              <a:xfrm rot="5400000" flipH="1">
                <a:off x="3426499" y="-14067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Прямая соединительная линия 35"/>
              <p:cNvCxnSpPr>
                <a:cxnSpLocks/>
              </p:cNvCxnSpPr>
              <p:nvPr/>
            </p:nvCxnSpPr>
            <p:spPr>
              <a:xfrm rot="5400000" flipH="1">
                <a:off x="3426499" y="8064892"/>
                <a:ext cx="570716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jp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ик: скругленные углы 40"/>
          <p:cNvSpPr/>
          <p:nvPr/>
        </p:nvSpPr>
        <p:spPr>
          <a:xfrm>
            <a:off x="425303" y="723014"/>
            <a:ext cx="2828260" cy="1319830"/>
          </a:xfrm>
          <a:prstGeom prst="roundRect">
            <a:avLst>
              <a:gd name="adj" fmla="val 11667"/>
            </a:avLst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lnSpc>
                <a:spcPct val="85000"/>
              </a:lnSpc>
              <a:spcAft>
                <a:spcPts val="800"/>
              </a:spcAft>
              <a:defRPr/>
            </a:pPr>
            <a:endParaRPr 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17219" y="0"/>
            <a:ext cx="3534956" cy="2509284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/>
          <p:cNvSpPr/>
          <p:nvPr/>
        </p:nvSpPr>
        <p:spPr>
          <a:xfrm>
            <a:off x="7846827" y="361508"/>
            <a:ext cx="542261" cy="53162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40070" y="2610844"/>
            <a:ext cx="2834581" cy="215443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defRPr/>
            </a:pP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Оформляйте трудовые отношения через трудовой договор, чтобы обеспечить применение трудового законодательства. </a:t>
            </a:r>
          </a:p>
          <a:p>
            <a:pPr defTabSz="1260256">
              <a:defRPr/>
            </a:pPr>
            <a:endParaRPr lang="ru-RU" sz="5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  <a:p>
            <a:pPr defTabSz="1260256">
              <a:defRPr/>
            </a:pPr>
            <a:r>
              <a:rPr lang="ru-RU" sz="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Не начинайте работу без подписанного договора и проверьте указание реальной зарплаты.</a:t>
            </a:r>
          </a:p>
        </p:txBody>
      </p:sp>
      <p:cxnSp>
        <p:nvCxnSpPr>
          <p:cNvPr id="49" name="Прямая соединительная линия 48"/>
          <p:cNvCxnSpPr>
            <a:cxnSpLocks/>
          </p:cNvCxnSpPr>
          <p:nvPr/>
        </p:nvCxnSpPr>
        <p:spPr>
          <a:xfrm>
            <a:off x="7922519" y="6653538"/>
            <a:ext cx="2937459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0" name="Graphic 9"/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290"/>
          <a:stretch/>
        </p:blipFill>
        <p:spPr>
          <a:xfrm>
            <a:off x="7752785" y="276852"/>
            <a:ext cx="765585" cy="769093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8584849" y="477715"/>
            <a:ext cx="4243160" cy="369332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УФНС РОССИИ </a:t>
            </a:r>
            <a:endParaRPr lang="en-US" sz="12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</a:endParaRPr>
          </a:p>
          <a:p>
            <a:r>
              <a:rPr lang="ru-RU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ПО НОВОСИБИРСКОЙ ОБЛАСТИ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7607225" y="6824848"/>
            <a:ext cx="3296093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56973">
              <a:spcAft>
                <a:spcPts val="800"/>
              </a:spcAft>
              <a:defRPr/>
            </a:pP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Официальное трудоустройство </a:t>
            </a:r>
            <a:b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</a:b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 заработная плата – </a:t>
            </a:r>
            <a:r>
              <a:rPr lang="ru-RU" sz="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ваша уверенность в завтрашнем дне!</a:t>
            </a:r>
          </a:p>
        </p:txBody>
      </p:sp>
      <p:pic>
        <p:nvPicPr>
          <p:cNvPr id="1030" name="Picture 6" descr="C:\Users\Inet3018\Downloads\IMG_6573.png"/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0" y="5092995"/>
            <a:ext cx="3242930" cy="2158347"/>
          </a:xfrm>
          <a:prstGeom prst="rect">
            <a:avLst/>
          </a:prstGeom>
          <a:noFill/>
        </p:spPr>
      </p:pic>
      <p:pic>
        <p:nvPicPr>
          <p:cNvPr id="4" name="Picture 2" descr="C:\Users\Inet3018\Downloads\IMG_6584.JPG"/>
          <p:cNvPicPr>
            <a:picLocks noChangeAspect="1" noChangeArrowheads="1"/>
          </p:cNvPicPr>
          <p:nvPr/>
        </p:nvPicPr>
        <p:blipFill>
          <a:blip r:embed="rId5"/>
          <a:srcRect/>
          <a:stretch/>
        </p:blipFill>
        <p:spPr bwMode="auto">
          <a:xfrm>
            <a:off x="4308955" y="5263118"/>
            <a:ext cx="2863078" cy="882501"/>
          </a:xfrm>
          <a:prstGeom prst="rect">
            <a:avLst/>
          </a:prstGeom>
          <a:noFill/>
        </p:spPr>
      </p:pic>
      <p:pic>
        <p:nvPicPr>
          <p:cNvPr id="1027" name="Picture 3" descr="C:\Users\Inet3018\Downloads\IMG_6582.JPG"/>
          <p:cNvPicPr>
            <a:picLocks noChangeAspect="1" noChangeArrowheads="1"/>
          </p:cNvPicPr>
          <p:nvPr/>
        </p:nvPicPr>
        <p:blipFill>
          <a:blip r:embed="rId6"/>
          <a:srcRect/>
          <a:stretch/>
        </p:blipFill>
        <p:spPr bwMode="auto">
          <a:xfrm>
            <a:off x="5780461" y="1810602"/>
            <a:ext cx="1490846" cy="1496125"/>
          </a:xfrm>
          <a:prstGeom prst="rect">
            <a:avLst/>
          </a:prstGeom>
          <a:noFill/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29610" y="1163715"/>
            <a:ext cx="3009014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СКАЖИ </a:t>
            </a:r>
            <a:r>
              <a:rPr lang="ru-RU" sz="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«НЕТ» 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ЗАРПЛАТЕ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 </a:t>
            </a:r>
            <a:r>
              <a:rPr lang="ru-RU" sz="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«КОНВЕРТЕ»</a:t>
            </a: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!  </a:t>
            </a:r>
          </a:p>
        </p:txBody>
      </p:sp>
      <p:pic>
        <p:nvPicPr>
          <p:cNvPr id="8" name="Picture 6" descr="C:\Users\Inet3018\Downloads\IMG_6547.png"/>
          <p:cNvPicPr>
            <a:picLocks noChangeAspect="1" noChangeArrowheads="1"/>
          </p:cNvPicPr>
          <p:nvPr/>
        </p:nvPicPr>
        <p:blipFill>
          <a:blip r:embed="rId7">
            <a:lum bright="10000"/>
          </a:blip>
          <a:srcRect/>
          <a:stretch/>
        </p:blipFill>
        <p:spPr bwMode="auto">
          <a:xfrm>
            <a:off x="1454710" y="501607"/>
            <a:ext cx="729751" cy="547313"/>
          </a:xfrm>
          <a:prstGeom prst="rect">
            <a:avLst/>
          </a:prstGeom>
          <a:noFill/>
        </p:spPr>
      </p:pic>
      <p:pic>
        <p:nvPicPr>
          <p:cNvPr id="1032" name="Picture 8" descr="G:\Создание листовок\foni-papik-pro-6w66-p-kartinki-rabota-na-prozrachnom-fone-2.png"/>
          <p:cNvPicPr>
            <a:picLocks noChangeAspect="1" noChangeArrowheads="1"/>
          </p:cNvPicPr>
          <p:nvPr/>
        </p:nvPicPr>
        <p:blipFill>
          <a:blip r:embed="rId8"/>
          <a:srcRect/>
          <a:stretch/>
        </p:blipFill>
        <p:spPr bwMode="auto">
          <a:xfrm>
            <a:off x="7933251" y="3530011"/>
            <a:ext cx="2849526" cy="2849526"/>
          </a:xfrm>
          <a:prstGeom prst="rect">
            <a:avLst/>
          </a:prstGeom>
          <a:noFill/>
        </p:spPr>
      </p:pic>
      <p:pic>
        <p:nvPicPr>
          <p:cNvPr id="9" name="Picture 2" descr="C:\Users\Inet3018\Desktop\база\Логотип.png"/>
          <p:cNvPicPr>
            <a:picLocks noChangeAspect="1" noChangeArrowheads="1"/>
          </p:cNvPicPr>
          <p:nvPr/>
        </p:nvPicPr>
        <p:blipFill>
          <a:blip r:embed="rId9"/>
          <a:srcRect/>
          <a:stretch/>
        </p:blipFill>
        <p:spPr bwMode="auto">
          <a:xfrm>
            <a:off x="4391246" y="3657601"/>
            <a:ext cx="1111912" cy="1150688"/>
          </a:xfrm>
          <a:prstGeom prst="rect">
            <a:avLst/>
          </a:prstGeom>
          <a:noFill/>
        </p:spPr>
      </p:pic>
      <p:pic>
        <p:nvPicPr>
          <p:cNvPr id="10" name="Picture 3" descr="C:\Users\Inet3018\Desktop\фнс.gif"/>
          <p:cNvPicPr>
            <a:picLocks noChangeAspect="1" noChangeArrowheads="1"/>
          </p:cNvPicPr>
          <p:nvPr/>
        </p:nvPicPr>
        <p:blipFill>
          <a:blip r:embed="rId10"/>
          <a:srcRect/>
          <a:stretch/>
        </p:blipFill>
        <p:spPr bwMode="auto">
          <a:xfrm>
            <a:off x="6039293" y="3678865"/>
            <a:ext cx="1095156" cy="1095156"/>
          </a:xfrm>
          <a:prstGeom prst="rect">
            <a:avLst/>
          </a:prstGeom>
          <a:noFill/>
        </p:spPr>
      </p:pic>
      <p:pic>
        <p:nvPicPr>
          <p:cNvPr id="11" name="Picture 4" descr="C:\Users\Inet3018\Desktop\сфр.gif"/>
          <p:cNvPicPr>
            <a:picLocks noChangeAspect="1" noChangeArrowheads="1"/>
          </p:cNvPicPr>
          <p:nvPr/>
        </p:nvPicPr>
        <p:blipFill>
          <a:blip r:embed="rId11"/>
          <a:srcRect/>
          <a:stretch/>
        </p:blipFill>
        <p:spPr bwMode="auto">
          <a:xfrm>
            <a:off x="6060557" y="574157"/>
            <a:ext cx="1083415" cy="1083415"/>
          </a:xfrm>
          <a:prstGeom prst="rect">
            <a:avLst/>
          </a:prstGeom>
          <a:noFill/>
        </p:spPr>
      </p:pic>
      <p:pic>
        <p:nvPicPr>
          <p:cNvPr id="1028" name="Picture 4" descr="C:\Users\Inet3018\Downloads\IMG_6583.PNG"/>
          <p:cNvPicPr>
            <a:picLocks noChangeAspect="1" noChangeArrowheads="1"/>
          </p:cNvPicPr>
          <p:nvPr/>
        </p:nvPicPr>
        <p:blipFill>
          <a:blip r:embed="rId12"/>
          <a:srcRect/>
          <a:stretch/>
        </p:blipFill>
        <p:spPr bwMode="auto">
          <a:xfrm>
            <a:off x="4004303" y="661605"/>
            <a:ext cx="1918031" cy="907539"/>
          </a:xfrm>
          <a:prstGeom prst="rect">
            <a:avLst/>
          </a:prstGeom>
          <a:noFill/>
        </p:spPr>
      </p:pic>
      <p:pic>
        <p:nvPicPr>
          <p:cNvPr id="12" name="Picture 5" descr="C:\Users\Inet3018\Desktop\работа россии.gif"/>
          <p:cNvPicPr>
            <a:picLocks noChangeAspect="1" noChangeArrowheads="1"/>
          </p:cNvPicPr>
          <p:nvPr/>
        </p:nvPicPr>
        <p:blipFill>
          <a:blip r:embed="rId13"/>
          <a:srcRect/>
          <a:stretch/>
        </p:blipFill>
        <p:spPr bwMode="auto">
          <a:xfrm>
            <a:off x="4315415" y="2083983"/>
            <a:ext cx="1117082" cy="1117082"/>
          </a:xfrm>
          <a:prstGeom prst="rect">
            <a:avLst/>
          </a:prstGeom>
          <a:noFill/>
        </p:spPr>
      </p:pic>
      <p:pic>
        <p:nvPicPr>
          <p:cNvPr id="14" name="Picture 2" descr="C:\Users\Inet3018\Desktop\роструд.gif"/>
          <p:cNvPicPr>
            <a:picLocks noChangeAspect="1" noChangeArrowheads="1"/>
          </p:cNvPicPr>
          <p:nvPr/>
        </p:nvPicPr>
        <p:blipFill>
          <a:blip r:embed="rId14"/>
          <a:srcRect/>
          <a:stretch/>
        </p:blipFill>
        <p:spPr bwMode="auto">
          <a:xfrm>
            <a:off x="5100122" y="6398105"/>
            <a:ext cx="1130558" cy="1130558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736189" y="1991797"/>
            <a:ext cx="3677491" cy="92333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Неформальная</a:t>
            </a:r>
          </a:p>
          <a:p>
            <a:r>
              <a:rPr lang="ru-RU" sz="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занятость</a:t>
            </a:r>
            <a:endParaRPr lang="ru-RU" sz="30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Прямоугольник: скругленные углы 40"/>
          <p:cNvSpPr/>
          <p:nvPr/>
        </p:nvSpPr>
        <p:spPr>
          <a:xfrm>
            <a:off x="4157853" y="4688958"/>
            <a:ext cx="2954549" cy="1467293"/>
          </a:xfrm>
          <a:prstGeom prst="roundRect">
            <a:avLst>
              <a:gd name="adj" fmla="val 11667"/>
            </a:avLst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108000" rIns="108000" bIns="0" rtlCol="0" anchor="ctr" anchorCtr="0"/>
          <a:lstStyle/>
          <a:p>
            <a:pPr algn="ctr" defTabSz="956973">
              <a:lnSpc>
                <a:spcPct val="85000"/>
              </a:lnSpc>
              <a:spcAft>
                <a:spcPts val="800"/>
              </a:spcAft>
              <a:defRPr/>
            </a:pPr>
            <a:endParaRPr lang="ru-RU" sz="1400" b="1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46" name="Прямоугольник 45"/>
          <p:cNvSpPr/>
          <p:nvPr/>
        </p:nvSpPr>
        <p:spPr>
          <a:xfrm>
            <a:off x="7549116" y="2"/>
            <a:ext cx="3503059" cy="2169040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" y="1"/>
            <a:ext cx="3583171" cy="2179673"/>
          </a:xfrm>
          <a:prstGeom prst="rect">
            <a:avLst/>
          </a:prstGeom>
          <a:solidFill>
            <a:srgbClr val="5494FC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56846" y="548375"/>
            <a:ext cx="3274763" cy="98488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defRPr/>
            </a:pP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anose="00000500000000000000" pitchFamily="2" charset="0"/>
              </a:rPr>
              <a:t>Неформальная занятость (теневая) </a:t>
            </a:r>
            <a:r>
              <a:rPr lang="ru-RU" sz="16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anose="00000500000000000000" pitchFamily="2" charset="0"/>
              </a:rPr>
              <a:t>- это неофициальная трудовая деятельность без договора.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30959" y="4847558"/>
            <a:ext cx="3405805" cy="1231106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 defTabSz="956973">
              <a:defRPr/>
            </a:pP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Не соглашайтесь </a:t>
            </a:r>
          </a:p>
          <a:p>
            <a:pPr algn="ctr" defTabSz="956973">
              <a:defRPr/>
            </a:pP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на нелегальную работу</a:t>
            </a:r>
            <a:r>
              <a:rPr lang="en-US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-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                                              защитите свои права </a:t>
            </a:r>
          </a:p>
          <a:p>
            <a:pPr algn="ctr" defTabSz="956973">
              <a:defRPr/>
            </a:pP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и обеспечьте достойное будущее!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205815" y="6538132"/>
            <a:ext cx="2933579" cy="69249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spcAft>
                <a:spcPts val="600"/>
              </a:spcAft>
              <a:defRPr/>
            </a:pP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Легализация трудовых отношений - основа защиты трудовых прав работников.</a:t>
            </a:r>
          </a:p>
        </p:txBody>
      </p:sp>
      <p:cxnSp>
        <p:nvCxnSpPr>
          <p:cNvPr id="50" name="Прямая соединительная линия 49"/>
          <p:cNvCxnSpPr>
            <a:cxnSpLocks/>
          </p:cNvCxnSpPr>
          <p:nvPr/>
        </p:nvCxnSpPr>
        <p:spPr>
          <a:xfrm>
            <a:off x="7711646" y="6551815"/>
            <a:ext cx="3063394" cy="0"/>
          </a:xfrm>
          <a:prstGeom prst="line">
            <a:avLst/>
          </a:prstGeom>
          <a:ln w="12700">
            <a:solidFill>
              <a:srgbClr val="EAF2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4" name="TextBox 183"/>
          <p:cNvSpPr txBox="1"/>
          <p:nvPr/>
        </p:nvSpPr>
        <p:spPr>
          <a:xfrm>
            <a:off x="644715" y="3854723"/>
            <a:ext cx="2820318" cy="3154710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Отсутствие социальной защиты: нет оплачиваемого отпуска и больничного, нет гарантий при увольнении</a:t>
            </a:r>
          </a:p>
          <a:p>
            <a:endParaRPr lang="ru-RU" sz="500" dirty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Нелегальная занятость не учитывается при формировании вашей будущей пенсии</a:t>
            </a:r>
          </a:p>
          <a:p>
            <a:endParaRPr lang="ru-RU" sz="500" dirty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Правовая незащищенность:</a:t>
            </a: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возможны задержки или невыплата заработной платы, отсутствие защиты трудовых прав</a:t>
            </a:r>
          </a:p>
        </p:txBody>
      </p:sp>
      <p:grpSp>
        <p:nvGrpSpPr>
          <p:cNvPr id="185" name="Группа 184"/>
          <p:cNvGrpSpPr/>
          <p:nvPr/>
        </p:nvGrpSpPr>
        <p:grpSpPr>
          <a:xfrm>
            <a:off x="5266627" y="4253022"/>
            <a:ext cx="698536" cy="619209"/>
            <a:chOff x="4200419" y="3265833"/>
            <a:chExt cx="1866894" cy="1866894"/>
          </a:xfrm>
        </p:grpSpPr>
        <p:sp>
          <p:nvSpPr>
            <p:cNvPr id="187" name="Полилиния: фигура 44"/>
            <p:cNvSpPr/>
            <p:nvPr/>
          </p:nvSpPr>
          <p:spPr>
            <a:xfrm>
              <a:off x="4410635" y="3539266"/>
              <a:ext cx="1463040" cy="1312433"/>
            </a:xfrm>
            <a:custGeom>
              <a:avLst/>
              <a:gdLst>
                <a:gd name="connsiteX0" fmla="*/ 710005 w 1463040"/>
                <a:gd name="connsiteY0" fmla="*/ 0 h 1312433"/>
                <a:gd name="connsiteX1" fmla="*/ 0 w 1463040"/>
                <a:gd name="connsiteY1" fmla="*/ 1312433 h 1312433"/>
                <a:gd name="connsiteX2" fmla="*/ 1463040 w 1463040"/>
                <a:gd name="connsiteY2" fmla="*/ 1312433 h 1312433"/>
                <a:gd name="connsiteX3" fmla="*/ 710005 w 1463040"/>
                <a:gd name="connsiteY3" fmla="*/ 0 h 1312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63040" h="1312433">
                  <a:moveTo>
                    <a:pt x="710005" y="0"/>
                  </a:moveTo>
                  <a:lnTo>
                    <a:pt x="0" y="1312433"/>
                  </a:lnTo>
                  <a:lnTo>
                    <a:pt x="1463040" y="1312433"/>
                  </a:lnTo>
                  <a:lnTo>
                    <a:pt x="710005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189" name="Рисунок 188" descr="Предупреждение со сплошной заливкой"/>
            <p:cNvPicPr>
              <a:picLocks noChangeAspect="1"/>
            </p:cNvPicPr>
            <p:nvPr/>
          </p:nvPicPr>
          <p:blipFill>
            <a:blip r:embed="rId2"/>
            <a:stretch/>
          </p:blipFill>
          <p:spPr>
            <a:xfrm>
              <a:off x="4200419" y="3265833"/>
              <a:ext cx="1866894" cy="1866894"/>
            </a:xfrm>
            <a:prstGeom prst="rect">
              <a:avLst/>
            </a:prstGeom>
          </p:spPr>
        </p:pic>
      </p:grpSp>
      <p:sp>
        <p:nvSpPr>
          <p:cNvPr id="192" name="TextBox 191"/>
          <p:cNvSpPr txBox="1"/>
          <p:nvPr/>
        </p:nvSpPr>
        <p:spPr>
          <a:xfrm>
            <a:off x="4077889" y="523888"/>
            <a:ext cx="2933579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spcAft>
                <a:spcPts val="600"/>
              </a:spcAft>
              <a:tabLst>
                <a:tab pos="1435100" algn="l"/>
              </a:tabLst>
              <a:defRPr/>
            </a:pPr>
            <a:r>
              <a:rPr lang="ru-RU" sz="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  <a:cs typeface="Poppins" panose="00000500000000000000" pitchFamily="2" charset="0"/>
              </a:rPr>
              <a:t>Преимущества официального трудового договора:</a:t>
            </a:r>
          </a:p>
        </p:txBody>
      </p:sp>
      <p:sp>
        <p:nvSpPr>
          <p:cNvPr id="193" name="TextBox 192"/>
          <p:cNvSpPr txBox="1"/>
          <p:nvPr/>
        </p:nvSpPr>
        <p:spPr>
          <a:xfrm>
            <a:off x="7834481" y="1020960"/>
            <a:ext cx="2831460" cy="69249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spcAft>
                <a:spcPts val="600"/>
              </a:spcAft>
              <a:defRPr/>
            </a:pPr>
            <a:r>
              <a:rPr lang="ru-RU" sz="1500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Многие, стремясь к быстрому заработку, соглашаются на нелегальную работу.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7829241" y="502462"/>
            <a:ext cx="2831460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spcAft>
                <a:spcPts val="600"/>
              </a:spcAft>
              <a:defRPr/>
            </a:pPr>
            <a:r>
              <a:rPr lang="ru-RU" sz="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 рискуете больше,              чем думаете.</a:t>
            </a:r>
          </a:p>
        </p:txBody>
      </p:sp>
      <p:sp>
        <p:nvSpPr>
          <p:cNvPr id="195" name="TextBox 194"/>
          <p:cNvSpPr txBox="1"/>
          <p:nvPr/>
        </p:nvSpPr>
        <p:spPr>
          <a:xfrm>
            <a:off x="7833837" y="1841055"/>
            <a:ext cx="3218338" cy="196208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defTabSz="1260256">
              <a:lnSpc>
                <a:spcPct val="85000"/>
              </a:lnSpc>
              <a:spcAft>
                <a:spcPts val="600"/>
              </a:spcAft>
              <a:defRPr/>
            </a:pPr>
            <a:r>
              <a:rPr lang="ru-RU" sz="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Но стоит ли рисковать?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  <a:cs typeface="Poppins" panose="00000500000000000000" pitchFamily="2" charset="0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7837707" y="6710829"/>
            <a:ext cx="2933579" cy="461665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pPr algn="ctr" defTabSz="1260256">
              <a:spcAft>
                <a:spcPts val="600"/>
              </a:spcAft>
              <a:defRPr/>
            </a:pPr>
            <a:r>
              <a:rPr lang="ru-RU" sz="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  <a:cs typeface="Poppins" panose="00000500000000000000" pitchFamily="2" charset="0"/>
              </a:rPr>
              <a:t>ВЫБИРАЙТЕ ОФИЦИАЛЬНОЕ ТРУДОУСТРОЙСТВО!</a:t>
            </a:r>
          </a:p>
        </p:txBody>
      </p:sp>
      <p:pic>
        <p:nvPicPr>
          <p:cNvPr id="1027" name="Picture 3" descr="C:\Users\Inet3018\Downloads\izolirovannaa-biznes-koncepcia-3d-vizualizacii-rukopozatia(1).png"/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830961" y="1530167"/>
            <a:ext cx="1981643" cy="1486232"/>
          </a:xfrm>
          <a:prstGeom prst="rect">
            <a:avLst/>
          </a:prstGeom>
          <a:noFill/>
        </p:spPr>
      </p:pic>
      <p:sp>
        <p:nvSpPr>
          <p:cNvPr id="24" name="Нашивка 23"/>
          <p:cNvSpPr/>
          <p:nvPr/>
        </p:nvSpPr>
        <p:spPr>
          <a:xfrm>
            <a:off x="357077" y="3897302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25" name="Нашивка 24"/>
          <p:cNvSpPr/>
          <p:nvPr/>
        </p:nvSpPr>
        <p:spPr>
          <a:xfrm>
            <a:off x="369187" y="4867523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6" name="Нашивка 25"/>
          <p:cNvSpPr/>
          <p:nvPr/>
        </p:nvSpPr>
        <p:spPr>
          <a:xfrm>
            <a:off x="371254" y="5848672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28" name="AutoShape 4" descr="бизнесмен подписывает контракт подписывает руку PNG , концепция, Работа,  покупка PNG картинки и пнг рисунок для бесплатной загрузк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9" name="TextBox 48"/>
          <p:cNvSpPr txBox="1"/>
          <p:nvPr/>
        </p:nvSpPr>
        <p:spPr>
          <a:xfrm>
            <a:off x="373585" y="3126393"/>
            <a:ext cx="3049804" cy="492443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Golos Text" pitchFamily="34" charset="0"/>
                <a:ea typeface="Golos Text" pitchFamily="34" charset="0"/>
              </a:rPr>
              <a:t>Последствия теневой занятости: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411042" y="1176017"/>
            <a:ext cx="2933579" cy="2923877"/>
          </a:xfrm>
          <a:prstGeom prst="rect">
            <a:avLst/>
          </a:prstGeom>
          <a:noFill/>
        </p:spPr>
        <p:txBody>
          <a:bodyPr wrap="square" lIns="0" tIns="0" rIns="0" bIns="0" anchor="t">
            <a:spAutoFit/>
          </a:bodyPr>
          <a:lstStyle/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Регулирование условий </a:t>
            </a: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труда</a:t>
            </a:r>
          </a:p>
          <a:p>
            <a:endParaRPr lang="ru-RU" sz="500" dirty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Своевременная выплата заработной платы</a:t>
            </a:r>
          </a:p>
          <a:p>
            <a:endParaRPr lang="ru-RU" sz="500" dirty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Соответствие рабочего </a:t>
            </a: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места нормам охраны труда</a:t>
            </a:r>
          </a:p>
          <a:p>
            <a:endParaRPr lang="ru-RU" sz="500" dirty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Установление нормального рабочего времени</a:t>
            </a:r>
          </a:p>
          <a:p>
            <a:endParaRPr lang="ru-RU" sz="500" dirty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Предоставление выходных и отпусков</a:t>
            </a:r>
          </a:p>
          <a:p>
            <a:endParaRPr lang="ru-RU" sz="500" dirty="0">
              <a:latin typeface="Golos Text" pitchFamily="34" charset="0"/>
              <a:ea typeface="Golos Text" pitchFamily="34" charset="0"/>
            </a:endParaRPr>
          </a:p>
          <a:p>
            <a:r>
              <a:rPr lang="ru-RU" sz="1500" dirty="0">
                <a:latin typeface="Golos Text" pitchFamily="34" charset="0"/>
                <a:ea typeface="Golos Text" pitchFamily="34" charset="0"/>
              </a:rPr>
              <a:t>Социальное страхование</a:t>
            </a:r>
            <a:endParaRPr lang="ru-RU" sz="1500" dirty="0">
              <a:solidFill>
                <a:schemeClr val="tx1">
                  <a:lumMod val="85000"/>
                  <a:lumOff val="15000"/>
                </a:schemeClr>
              </a:solidFill>
              <a:latin typeface="Golos Text" pitchFamily="34" charset="0"/>
              <a:ea typeface="Golos Text" pitchFamily="34" charset="0"/>
              <a:cs typeface="Poppins" panose="00000500000000000000" pitchFamily="2" charset="0"/>
            </a:endParaRPr>
          </a:p>
        </p:txBody>
      </p:sp>
      <p:sp>
        <p:nvSpPr>
          <p:cNvPr id="41" name="Нашивка 40"/>
          <p:cNvSpPr/>
          <p:nvPr/>
        </p:nvSpPr>
        <p:spPr>
          <a:xfrm>
            <a:off x="4092650" y="1200176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2" name="Нашивка 41"/>
          <p:cNvSpPr/>
          <p:nvPr/>
        </p:nvSpPr>
        <p:spPr>
          <a:xfrm>
            <a:off x="4096192" y="1756613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5" name="Нашивка 44"/>
          <p:cNvSpPr/>
          <p:nvPr/>
        </p:nvSpPr>
        <p:spPr>
          <a:xfrm>
            <a:off x="4078470" y="2270520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47" name="Нашивка 46"/>
          <p:cNvSpPr/>
          <p:nvPr/>
        </p:nvSpPr>
        <p:spPr>
          <a:xfrm>
            <a:off x="4103282" y="2795059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51" name="Нашивка 50"/>
          <p:cNvSpPr/>
          <p:nvPr/>
        </p:nvSpPr>
        <p:spPr>
          <a:xfrm>
            <a:off x="4106825" y="3861859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53" name="Нашивка 52"/>
          <p:cNvSpPr/>
          <p:nvPr/>
        </p:nvSpPr>
        <p:spPr>
          <a:xfrm>
            <a:off x="4099738" y="3344409"/>
            <a:ext cx="211015" cy="213951"/>
          </a:xfrm>
          <a:prstGeom prst="chevron">
            <a:avLst/>
          </a:prstGeom>
          <a:solidFill>
            <a:srgbClr val="69A0F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Inet3018\Desktop\5274708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/>
        </p:blipFill>
        <p:spPr bwMode="auto">
          <a:xfrm>
            <a:off x="7481039" y="2468157"/>
            <a:ext cx="3571136" cy="35711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Тема Office">
      <a:majorFont>
        <a:latin typeface="Aptos Display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1628</TotalTime>
  <Pages>0</Pages>
  <Words>177</Words>
  <Characters>0</Characters>
  <Application>Microsoft Office PowerPoint</Application>
  <DocSecurity>0</DocSecurity>
  <PresentationFormat>Произвольный</PresentationFormat>
  <Lines>0</Lines>
  <Paragraphs>40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Aptos</vt:lpstr>
      <vt:lpstr>Arial</vt:lpstr>
      <vt:lpstr>Golos Text</vt:lpstr>
      <vt:lpstr>Poppins</vt:lpstr>
      <vt:lpstr>Тема Office</vt:lpstr>
      <vt:lpstr>Презентация PowerPoint</vt:lpstr>
      <vt:lpstr>Презентация PowerPoint</vt:lpstr>
    </vt:vector>
  </TitlesOfParts>
  <Manager/>
  <Company/>
  <LinksUpToDate>false</LinksUpToDate>
  <CharactersWithSpaces>0</CharactersWithSpaces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Kristina Markaryan</dc:creator>
  <cp:keywords/>
  <dc:description/>
  <cp:lastModifiedBy>eco14</cp:lastModifiedBy>
  <cp:revision>159</cp:revision>
  <dcterms:created xsi:type="dcterms:W3CDTF">2025-06-03T13:01:55Z</dcterms:created>
  <dcterms:modified xsi:type="dcterms:W3CDTF">2025-12-29T05:23:56Z</dcterms:modified>
  <cp:category/>
  <dc:identifier/>
  <cp:contentStatus/>
  <dc:language/>
  <cp:version/>
</cp:coreProperties>
</file>