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86" r:id="rId2"/>
    <p:sldId id="273" r:id="rId3"/>
    <p:sldId id="271" r:id="rId4"/>
    <p:sldId id="260" r:id="rId5"/>
    <p:sldId id="282" r:id="rId6"/>
    <p:sldId id="263" r:id="rId7"/>
    <p:sldId id="283" r:id="rId8"/>
    <p:sldId id="264" r:id="rId9"/>
    <p:sldId id="267" r:id="rId10"/>
    <p:sldId id="284" r:id="rId11"/>
    <p:sldId id="266" r:id="rId12"/>
    <p:sldId id="257" r:id="rId13"/>
    <p:sldId id="285" r:id="rId14"/>
    <p:sldId id="268" r:id="rId15"/>
    <p:sldId id="259" r:id="rId16"/>
    <p:sldId id="265" r:id="rId17"/>
    <p:sldId id="269" r:id="rId18"/>
    <p:sldId id="270" r:id="rId19"/>
    <p:sldId id="272" r:id="rId20"/>
    <p:sldId id="277" r:id="rId21"/>
    <p:sldId id="274" r:id="rId22"/>
    <p:sldId id="289" r:id="rId23"/>
    <p:sldId id="278" r:id="rId24"/>
    <p:sldId id="275" r:id="rId25"/>
    <p:sldId id="281" r:id="rId26"/>
    <p:sldId id="279" r:id="rId27"/>
    <p:sldId id="261" r:id="rId28"/>
    <p:sldId id="287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378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image" Target="../media/image16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93345F-15EF-4FA6-9AFA-86102144F246}" type="datetimeFigureOut">
              <a:rPr lang="ru-RU" smtClean="0"/>
              <a:pPr/>
              <a:t>14.06.2020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E64B17-9391-4DDD-88FB-D6CB1841AB6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64B17-9391-4DDD-88FB-D6CB1841AB62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1.tiff"/><Relationship Id="rId4" Type="http://schemas.openxmlformats.org/officeDocument/2006/relationships/oleObject" Target="../embeddings/oleObject7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Мои документы\выставки\выставки -2020\Конституция\картинки\0001-00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70"/>
            <a:ext cx="9144000" cy="686117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85852" y="785794"/>
            <a:ext cx="7858148" cy="37856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6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Black" pitchFamily="34" charset="0"/>
                <a:cs typeface="Arial" pitchFamily="34" charset="0"/>
              </a:rPr>
              <a:t>КОНСТИТУЦИЯ - ОСНОВНОЙ ЗАКОН ГОСУДАРСТВА</a:t>
            </a:r>
            <a:endParaRPr lang="ru-RU" sz="6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5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59921.png"/>
          <p:cNvPicPr>
            <a:picLocks noChangeAspect="1" noChangeArrowheads="1"/>
          </p:cNvPicPr>
          <p:nvPr/>
        </p:nvPicPr>
        <p:blipFill>
          <a:blip r:embed="rId2" cstate="print"/>
          <a:srcRect l="5336" t="8203" r="22173"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14480" y="363915"/>
            <a:ext cx="685804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Конституция РСФСР 1937г. отражала принципиальные положения Конституции СССР 1936 г., характеризующие вступление страны в новый этап своего развития — завершение построения основ социализма, полной ликвидации эксплуататорских классов и расширения социалистической демократии.</a:t>
            </a:r>
          </a:p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Конституция РСФСР 1937 г.:</a:t>
            </a:r>
          </a:p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-закрепляла политические права за всеми гражданами в связи с ликвидацией эксплуататорских классов;</a:t>
            </a:r>
          </a:p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-вводила всеобщее, равное, прямое избирательное право при тайном голосовании;</a:t>
            </a:r>
          </a:p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-закрепляла принцип равноправия граждан «независимо от их национальности и расы»;</a:t>
            </a:r>
          </a:p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-содержала главы об основных правах и обязанностях граждан, о государственном и общественном устройстве;</a:t>
            </a:r>
          </a:p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-закрепляла широкий перечень прав и свобод личности;</a:t>
            </a:r>
          </a:p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-вводила положение о руководящей роли коммунистической партии, именовавшейся ВКП (б);</a:t>
            </a:r>
          </a:p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-закрепляла принципы вхождения в Союз ССР, включая положение о суверенных правах РСФСР вне пределов прав Союза ССР и праве выхода из Союза ССР;</a:t>
            </a:r>
          </a:p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-содержала специальную статью, определяющую предметы ведения РСФСР;</a:t>
            </a:r>
          </a:p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-подробнее, чем в прежних конституциях, отражала федеративное устройство государства, положение о национальных округах.</a:t>
            </a:r>
            <a:endParaRPr lang="ru-RU" sz="16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59921.png"/>
          <p:cNvPicPr>
            <a:picLocks noChangeAspect="1" noChangeArrowheads="1"/>
          </p:cNvPicPr>
          <p:nvPr/>
        </p:nvPicPr>
        <p:blipFill>
          <a:blip r:embed="rId2" cstate="print"/>
          <a:srcRect l="5336" t="8203" r="22173"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  <p:pic>
        <p:nvPicPr>
          <p:cNvPr id="24577" name="Picture 1" descr="D:\Мои документы\выставки\выставки -2020\Конституция\25924364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260" y="1857364"/>
            <a:ext cx="3096740" cy="4754214"/>
          </a:xfrm>
          <a:prstGeom prst="rect">
            <a:avLst/>
          </a:prstGeom>
          <a:noFill/>
        </p:spPr>
      </p:pic>
      <p:pic>
        <p:nvPicPr>
          <p:cNvPr id="24578" name="Picture 2" descr="D:\Мои документы\выставки\выставки -2020\Конституция\c3346e33f46f172708f41e5a346ca29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1827954"/>
            <a:ext cx="3000396" cy="476557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928794" y="357166"/>
            <a:ext cx="628654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«Конституция СССР целиком Сталиным создана. Он следил, направлял. По его плану сделана, под его непосредственным, постоянным руководством» Вячеслав Молотов</a:t>
            </a:r>
            <a:endParaRPr lang="ru-RU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59921.png"/>
          <p:cNvPicPr>
            <a:picLocks noChangeAspect="1" noChangeArrowheads="1"/>
          </p:cNvPicPr>
          <p:nvPr/>
        </p:nvPicPr>
        <p:blipFill>
          <a:blip r:embed="rId2" cstate="print"/>
          <a:srcRect l="5336" t="8203" r="22173"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357158" y="3929066"/>
            <a:ext cx="614366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Она сохранила существовавший порядок осуществления конституционного контроля и конкретно указала эту функцию в списке полномочий Президиума Верховного Совета СССР.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 descr="C:\Users\User\Pictures\s1200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857232"/>
            <a:ext cx="4528154" cy="3071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714480" y="500042"/>
            <a:ext cx="32147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Четвертая Конституция («брежневская») принята на внеочередной седьмой сессии Верховного Совета СССР девятого созыва 7 октября 1977 года. 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59921.png"/>
          <p:cNvPicPr>
            <a:picLocks noChangeAspect="1" noChangeArrowheads="1"/>
          </p:cNvPicPr>
          <p:nvPr/>
        </p:nvPicPr>
        <p:blipFill>
          <a:blip r:embed="rId2" cstate="print"/>
          <a:srcRect l="5336" t="8203" r="22173"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14480" y="642918"/>
            <a:ext cx="685804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Конституция (Основной закон) РСФСР 1978 г. была принята в связи с принятием новой Конституции СССР в 1977 г. и отражала:</a:t>
            </a:r>
          </a:p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-вступление РСФСР в новый этап развития — этап «развитого социализма», означавшего превращение советского государства из государства диктатуры пролетариата в общенародное государство;</a:t>
            </a:r>
          </a:p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-образование новой социальной общности «советский народ», которому принадлежит вся власть;</a:t>
            </a:r>
          </a:p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-общенародный и суверенный характер государства и «социалистическую демократию»;</a:t>
            </a:r>
          </a:p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-государственную (общенародную) и колхозно-кооперативную собственность в качестве основы экономической системы РСФСР, плановое ведение хозяйства;</a:t>
            </a:r>
          </a:p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-роль коммунистической партии как «руководящей и направляющей силы советского общества, ядра его политической системы, государственных и общественных организаций»;</a:t>
            </a:r>
          </a:p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-более полный перечень прав и свобод граждан, включая такие новые права, как право на жилище, право на охрану здоровья и др.;</a:t>
            </a:r>
          </a:p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-значительное расширение предмета конституционной регламентации, более совершенный уровень формирования государственно-правовых институтов.</a:t>
            </a:r>
            <a:endParaRPr lang="ru-RU" sz="16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59921.png"/>
          <p:cNvPicPr>
            <a:picLocks noChangeAspect="1" noChangeArrowheads="1"/>
          </p:cNvPicPr>
          <p:nvPr/>
        </p:nvPicPr>
        <p:blipFill>
          <a:blip r:embed="rId2" cstate="print"/>
          <a:srcRect l="5336" t="8203" r="22173"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  <p:pic>
        <p:nvPicPr>
          <p:cNvPr id="27650" name="Picture 2" descr="C:\Users\User\Pictures\900254_hochu_v_sss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276435">
            <a:off x="461726" y="1971768"/>
            <a:ext cx="4063888" cy="2109835"/>
          </a:xfrm>
          <a:prstGeom prst="rect">
            <a:avLst/>
          </a:prstGeom>
          <a:noFill/>
        </p:spPr>
      </p:pic>
      <p:pic>
        <p:nvPicPr>
          <p:cNvPr id="27651" name="Picture 3" descr="D:\Мои документы\выставки\выставки -2020\Конституция\6f168f33769c1d90521783c283e2525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74052">
            <a:off x="4970615" y="1562076"/>
            <a:ext cx="3652041" cy="250033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000232" y="285728"/>
            <a:ext cx="6572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«Конституция, составленная для всех народов, не годится ни для одного»</a:t>
            </a:r>
          </a:p>
          <a:p>
            <a:pPr algn="r"/>
            <a:r>
              <a:rPr lang="ru-RU" sz="1600" b="1" i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Жозеф</a:t>
            </a:r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де </a:t>
            </a:r>
            <a:r>
              <a:rPr lang="ru-RU" sz="1600" b="1" i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Местр</a:t>
            </a:r>
            <a:endParaRPr lang="ru-RU" sz="1600" b="1" i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2" name="Picture 4" descr="D:\Мои документы\выставки\выставки -2020\Конституция\156443_origin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7" y="4214818"/>
            <a:ext cx="3575817" cy="2410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59921.png"/>
          <p:cNvPicPr>
            <a:picLocks noChangeAspect="1" noChangeArrowheads="1"/>
          </p:cNvPicPr>
          <p:nvPr/>
        </p:nvPicPr>
        <p:blipFill>
          <a:blip r:embed="rId3" cstate="print"/>
          <a:srcRect l="5336" t="8203" r="22173"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5000628" y="1785926"/>
          <a:ext cx="3419425" cy="4857784"/>
        </p:xfrm>
        <a:graphic>
          <a:graphicData uri="http://schemas.openxmlformats.org/presentationml/2006/ole">
            <p:oleObj spid="_x0000_s4098" name="Acrobat Document" r:id="rId4" imgW="6156870" imgH="8747568" progId="AcroExch.Document.11">
              <p:embed/>
            </p:oleObj>
          </a:graphicData>
        </a:graphic>
      </p:graphicFrame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1000100" y="1785926"/>
          <a:ext cx="3429024" cy="4871422"/>
        </p:xfrm>
        <a:graphic>
          <a:graphicData uri="http://schemas.openxmlformats.org/presentationml/2006/ole">
            <p:oleObj spid="_x0000_s4099" name="Acrobat Document" r:id="rId5" imgW="6156870" imgH="8747568" progId="AcroExch.Document.11">
              <p:embed/>
            </p:oleObj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785918" y="285728"/>
            <a:ext cx="70009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«Конституция государства должна быть такой, чтобы не нарушать конституцию гражданина» </a:t>
            </a:r>
          </a:p>
          <a:p>
            <a:pPr algn="r"/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Станислав Ежи </a:t>
            </a:r>
            <a:r>
              <a:rPr lang="ru-RU" sz="1600" b="1" i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Лец</a:t>
            </a:r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польский поэт, философ, писатель-сатирик и </a:t>
            </a:r>
            <a:r>
              <a:rPr lang="ru-RU" sz="1600" b="1" i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афорист</a:t>
            </a:r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XX века 1909-1966 </a:t>
            </a:r>
            <a:r>
              <a:rPr lang="ru-RU" sz="1600" b="1" i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гг</a:t>
            </a:r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ru-RU" sz="1600" b="1" i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59921.png"/>
          <p:cNvPicPr>
            <a:picLocks noChangeAspect="1" noChangeArrowheads="1"/>
          </p:cNvPicPr>
          <p:nvPr/>
        </p:nvPicPr>
        <p:blipFill>
          <a:blip r:embed="rId3" cstate="print"/>
          <a:srcRect l="5336" t="8203" r="22173"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4874550" y="1785925"/>
          <a:ext cx="3412226" cy="4834143"/>
        </p:xfrm>
        <a:graphic>
          <a:graphicData uri="http://schemas.openxmlformats.org/presentationml/2006/ole">
            <p:oleObj spid="_x0000_s5122" name="Acrobat Document" r:id="rId4" imgW="6180356" imgH="8756139" progId="AcroExch.Document.11">
              <p:embed/>
            </p:oleObj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949814" y="1857364"/>
          <a:ext cx="3407872" cy="4841371"/>
        </p:xfrm>
        <a:graphic>
          <a:graphicData uri="http://schemas.openxmlformats.org/presentationml/2006/ole">
            <p:oleObj spid="_x0000_s5123" name="Acrobat Document" r:id="rId5" imgW="6156870" imgH="8747568" progId="AcroExch.Document.11">
              <p:embed/>
            </p:oleObj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714480" y="428604"/>
            <a:ext cx="69294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i="1" dirty="0" smtClean="0">
                <a:latin typeface="Arial" pitchFamily="34" charset="0"/>
                <a:cs typeface="Arial" pitchFamily="34" charset="0"/>
              </a:rPr>
              <a:t>«Составителям конституции: «Пишите коротко и неясно»  </a:t>
            </a:r>
          </a:p>
          <a:p>
            <a:pPr algn="r"/>
            <a:r>
              <a:rPr lang="ru-RU" sz="1600" b="1" i="1" dirty="0" smtClean="0">
                <a:latin typeface="Arial" pitchFamily="34" charset="0"/>
                <a:cs typeface="Arial" pitchFamily="34" charset="0"/>
              </a:rPr>
              <a:t>Наполеон I Бонапарт император Франции, полководец и                 государственный деятель 1769 – 1821 </a:t>
            </a:r>
            <a:r>
              <a:rPr lang="ru-RU" sz="1600" b="1" i="1" dirty="0" err="1" smtClean="0">
                <a:latin typeface="Arial" pitchFamily="34" charset="0"/>
                <a:cs typeface="Arial" pitchFamily="34" charset="0"/>
              </a:rPr>
              <a:t>гг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59921.png"/>
          <p:cNvPicPr>
            <a:picLocks noChangeAspect="1" noChangeArrowheads="1"/>
          </p:cNvPicPr>
          <p:nvPr/>
        </p:nvPicPr>
        <p:blipFill>
          <a:blip r:embed="rId3" cstate="print"/>
          <a:srcRect l="5336" t="8203" r="22173"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14546" y="285728"/>
            <a:ext cx="59293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«В каждом творце конституции прячется утопист»</a:t>
            </a:r>
          </a:p>
          <a:p>
            <a:pPr algn="r"/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Франк </a:t>
            </a:r>
            <a:r>
              <a:rPr lang="ru-RU" sz="1600" b="1" i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Маньюэл</a:t>
            </a:r>
            <a:endParaRPr lang="ru-RU" sz="1600" b="1" i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2770" name="Object 2"/>
          <p:cNvGraphicFramePr>
            <a:graphicFrameLocks noChangeAspect="1"/>
          </p:cNvGraphicFramePr>
          <p:nvPr/>
        </p:nvGraphicFramePr>
        <p:xfrm>
          <a:off x="1000099" y="1785926"/>
          <a:ext cx="3458157" cy="4912809"/>
        </p:xfrm>
        <a:graphic>
          <a:graphicData uri="http://schemas.openxmlformats.org/presentationml/2006/ole">
            <p:oleObj spid="_x0000_s32770" name="Acrobat Document" r:id="rId4" imgW="6156870" imgH="8747568" progId="AcroExch.Document.11">
              <p:embed/>
            </p:oleObj>
          </a:graphicData>
        </a:graphic>
      </p:graphicFrame>
      <p:graphicFrame>
        <p:nvGraphicFramePr>
          <p:cNvPr id="32771" name="Object 3"/>
          <p:cNvGraphicFramePr>
            <a:graphicFrameLocks noChangeAspect="1"/>
          </p:cNvGraphicFramePr>
          <p:nvPr/>
        </p:nvGraphicFramePr>
        <p:xfrm>
          <a:off x="4857752" y="1835761"/>
          <a:ext cx="3429024" cy="4871421"/>
        </p:xfrm>
        <a:graphic>
          <a:graphicData uri="http://schemas.openxmlformats.org/presentationml/2006/ole">
            <p:oleObj spid="_x0000_s32771" name="Acrobat Document" r:id="rId5" imgW="6157494" imgH="8748518" progId="AcroExch.Document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59921.png"/>
          <p:cNvPicPr>
            <a:picLocks noChangeAspect="1" noChangeArrowheads="1"/>
          </p:cNvPicPr>
          <p:nvPr/>
        </p:nvPicPr>
        <p:blipFill>
          <a:blip r:embed="rId3" cstate="print"/>
          <a:srcRect l="5336" t="8203" r="22173"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928794" y="285728"/>
            <a:ext cx="65722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«Революция — это война свободы против ее врагов; конституция — это режим победоносной и мирной свободы»</a:t>
            </a:r>
            <a:b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Максимилиан Робеспьер, французский политик</a:t>
            </a:r>
            <a:endParaRPr lang="ru-RU" sz="1600" b="1" i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3794" name="Object 2"/>
          <p:cNvGraphicFramePr>
            <a:graphicFrameLocks noChangeAspect="1"/>
          </p:cNvGraphicFramePr>
          <p:nvPr/>
        </p:nvGraphicFramePr>
        <p:xfrm>
          <a:off x="928662" y="1928802"/>
          <a:ext cx="3357586" cy="4769933"/>
        </p:xfrm>
        <a:graphic>
          <a:graphicData uri="http://schemas.openxmlformats.org/presentationml/2006/ole">
            <p:oleObj spid="_x0000_s33794" name="Acrobat Document" r:id="rId4" imgW="6156870" imgH="8747568" progId="AcroExch.Document.11">
              <p:embed/>
            </p:oleObj>
          </a:graphicData>
        </a:graphic>
      </p:graphicFrame>
      <p:pic>
        <p:nvPicPr>
          <p:cNvPr id="2" name="Picture 3" descr="D:\Мои документы\выставки\выставки -2020\Конституция\газеты конституция\00000587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1928802"/>
            <a:ext cx="3336114" cy="4697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59921.png"/>
          <p:cNvPicPr>
            <a:picLocks noChangeAspect="1" noChangeArrowheads="1"/>
          </p:cNvPicPr>
          <p:nvPr/>
        </p:nvPicPr>
        <p:blipFill>
          <a:blip r:embed="rId2" cstate="print"/>
          <a:srcRect l="5336" t="8203" r="22173"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000232" y="500042"/>
            <a:ext cx="60722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«Где законы могут быть нарушены под предлогом общего спасения, там нет конституции»</a:t>
            </a:r>
            <a:b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Никола Мальбранш, французский философ</a:t>
            </a:r>
            <a:endParaRPr lang="ru-RU" sz="1600" b="1" i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6866" name="Picture 2" descr="D:\Мои документы\выставки\выставки -2020\Конституция\газеты конституция\00000604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987352"/>
            <a:ext cx="3357586" cy="4727796"/>
          </a:xfrm>
          <a:prstGeom prst="rect">
            <a:avLst/>
          </a:prstGeom>
          <a:noFill/>
        </p:spPr>
      </p:pic>
      <p:pic>
        <p:nvPicPr>
          <p:cNvPr id="36867" name="Picture 3" descr="D:\Мои документы\выставки\выставки -2020\Конституция\газеты конституция\00000608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000240"/>
            <a:ext cx="3286148" cy="46272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59921.png"/>
          <p:cNvPicPr>
            <a:picLocks noChangeAspect="1" noChangeArrowheads="1"/>
          </p:cNvPicPr>
          <p:nvPr/>
        </p:nvPicPr>
        <p:blipFill>
          <a:blip r:embed="rId2" cstate="print"/>
          <a:srcRect l="5336" t="8203" r="22173"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071670" y="1142984"/>
            <a:ext cx="585791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 smtClean="0">
                <a:solidFill>
                  <a:schemeClr val="tx2">
                    <a:lumMod val="50000"/>
                  </a:schemeClr>
                </a:solidFill>
              </a:rPr>
              <a:t>Конститу́ция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 </a:t>
            </a:r>
          </a:p>
          <a:p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(от лат. </a:t>
            </a:r>
            <a:r>
              <a:rPr lang="ru-RU" sz="3200" dirty="0" err="1" smtClean="0">
                <a:solidFill>
                  <a:schemeClr val="tx2">
                    <a:lumMod val="50000"/>
                  </a:schemeClr>
                </a:solidFill>
              </a:rPr>
              <a:t>constitutio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 — устройство, установление, сложение) — основной закон государства, особый нормативный правовой акт, имеющий высшую юридическую силу.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59921.png"/>
          <p:cNvPicPr>
            <a:picLocks noChangeAspect="1" noChangeArrowheads="1"/>
          </p:cNvPicPr>
          <p:nvPr/>
        </p:nvPicPr>
        <p:blipFill>
          <a:blip r:embed="rId2" cstate="print"/>
          <a:srcRect l="5336" t="8203" r="22173"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  <p:pic>
        <p:nvPicPr>
          <p:cNvPr id="4" name="Picture 3" descr="D:\Мои документы\выставки\выставки -2020\Конституция\c943b9abe1962edda32f5494c258f1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857364"/>
            <a:ext cx="3538647" cy="4703752"/>
          </a:xfrm>
          <a:prstGeom prst="rect">
            <a:avLst/>
          </a:prstGeom>
          <a:noFill/>
        </p:spPr>
      </p:pic>
      <p:pic>
        <p:nvPicPr>
          <p:cNvPr id="39938" name="Picture 2" descr="D:\Мои документы\выставки\выставки -2020\Конституция\картинки\1414928957280.jpg"/>
          <p:cNvPicPr>
            <a:picLocks noChangeAspect="1" noChangeArrowheads="1"/>
          </p:cNvPicPr>
          <p:nvPr/>
        </p:nvPicPr>
        <p:blipFill>
          <a:blip r:embed="rId4" cstate="print"/>
          <a:srcRect l="4000" t="3097" r="3999" b="3982"/>
          <a:stretch>
            <a:fillRect/>
          </a:stretch>
        </p:blipFill>
        <p:spPr bwMode="auto">
          <a:xfrm>
            <a:off x="1000100" y="1857364"/>
            <a:ext cx="3357586" cy="485778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285984" y="357166"/>
            <a:ext cx="60722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i="1" dirty="0" smtClean="0">
                <a:latin typeface="Arial" pitchFamily="34" charset="0"/>
                <a:cs typeface="Arial" pitchFamily="34" charset="0"/>
              </a:rPr>
              <a:t>«Конституция —путеводная карта для президентской деятельности» </a:t>
            </a:r>
            <a:endParaRPr lang="ru-RU" sz="1600" b="1" i="1" dirty="0" smtClean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1600" b="1" i="1" dirty="0" smtClean="0">
                <a:latin typeface="Arial" pitchFamily="34" charset="0"/>
                <a:cs typeface="Arial" pitchFamily="34" charset="0"/>
              </a:rPr>
              <a:t>Константин </a:t>
            </a:r>
            <a:r>
              <a:rPr lang="ru-RU" sz="1600" b="1" i="1" dirty="0" err="1" smtClean="0">
                <a:latin typeface="Arial" pitchFamily="34" charset="0"/>
                <a:cs typeface="Arial" pitchFamily="34" charset="0"/>
              </a:rPr>
              <a:t>Мадей</a:t>
            </a:r>
            <a:endParaRPr lang="ru-RU" sz="16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59921.png"/>
          <p:cNvPicPr>
            <a:picLocks noChangeAspect="1" noChangeArrowheads="1"/>
          </p:cNvPicPr>
          <p:nvPr/>
        </p:nvPicPr>
        <p:blipFill>
          <a:blip r:embed="rId2" cstate="print"/>
          <a:srcRect l="5336" t="8203" r="22173"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000232" y="428604"/>
            <a:ext cx="64294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Решение внеочередной 4 сессии 16-го созыва Чановского районного Совета народных депутатов от 25.11.1977 г. </a:t>
            </a:r>
            <a:endParaRPr lang="ru-RU" b="1" i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62" name="Picture 2" descr="D:\Мои документы\выставки\выставки -2020\Конституция\IMG_0242.JPG"/>
          <p:cNvPicPr>
            <a:picLocks noChangeAspect="1" noChangeArrowheads="1"/>
          </p:cNvPicPr>
          <p:nvPr/>
        </p:nvPicPr>
        <p:blipFill>
          <a:blip r:embed="rId3" cstate="print"/>
          <a:srcRect l="1837" t="3896" r="2649" b="5195"/>
          <a:stretch>
            <a:fillRect/>
          </a:stretch>
        </p:blipFill>
        <p:spPr bwMode="auto">
          <a:xfrm>
            <a:off x="730676" y="1928802"/>
            <a:ext cx="3627010" cy="4786346"/>
          </a:xfrm>
          <a:prstGeom prst="rect">
            <a:avLst/>
          </a:prstGeom>
          <a:noFill/>
        </p:spPr>
      </p:pic>
      <p:pic>
        <p:nvPicPr>
          <p:cNvPr id="40963" name="Picture 3" descr="D:\Мои документы\выставки\выставки -2020\Конституция\IMG_02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928802"/>
            <a:ext cx="3500462" cy="47442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59921.png"/>
          <p:cNvPicPr>
            <a:picLocks noChangeAspect="1" noChangeArrowheads="1"/>
          </p:cNvPicPr>
          <p:nvPr/>
        </p:nvPicPr>
        <p:blipFill>
          <a:blip r:embed="rId2" cstate="print"/>
          <a:srcRect l="5336" t="8203" r="22173"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  <p:pic>
        <p:nvPicPr>
          <p:cNvPr id="41986" name="Picture 2" descr="D:\Мои документы\выставки\выставки -2020\Конституция\IMG_0244.JPG"/>
          <p:cNvPicPr>
            <a:picLocks noChangeAspect="1" noChangeArrowheads="1"/>
          </p:cNvPicPr>
          <p:nvPr/>
        </p:nvPicPr>
        <p:blipFill>
          <a:blip r:embed="rId3" cstate="print"/>
          <a:srcRect l="4236" t="5991" r="2566" b="4150"/>
          <a:stretch>
            <a:fillRect/>
          </a:stretch>
        </p:blipFill>
        <p:spPr bwMode="auto">
          <a:xfrm rot="21167998">
            <a:off x="264840" y="2173395"/>
            <a:ext cx="3041031" cy="4417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987" name="Picture 3" descr="D:\Мои документы\выставки\выставки -2020\Конституция\IMG_0245.JPG"/>
          <p:cNvPicPr>
            <a:picLocks noChangeAspect="1" noChangeArrowheads="1"/>
          </p:cNvPicPr>
          <p:nvPr/>
        </p:nvPicPr>
        <p:blipFill>
          <a:blip r:embed="rId4" cstate="print"/>
          <a:srcRect l="3179" t="5618" r="3052" b="4494"/>
          <a:stretch>
            <a:fillRect/>
          </a:stretch>
        </p:blipFill>
        <p:spPr bwMode="auto">
          <a:xfrm rot="21163829">
            <a:off x="2938905" y="356532"/>
            <a:ext cx="3055761" cy="4301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988" name="Picture 4" descr="D:\Мои документы\выставки\выставки -2020\Конституция\IMG_0246.JPG"/>
          <p:cNvPicPr>
            <a:picLocks noChangeAspect="1" noChangeArrowheads="1"/>
          </p:cNvPicPr>
          <p:nvPr/>
        </p:nvPicPr>
        <p:blipFill>
          <a:blip r:embed="rId5" cstate="print"/>
          <a:srcRect l="6430" t="4545" r="3556" b="2273"/>
          <a:stretch>
            <a:fillRect/>
          </a:stretch>
        </p:blipFill>
        <p:spPr bwMode="auto">
          <a:xfrm>
            <a:off x="5786446" y="2071678"/>
            <a:ext cx="2786081" cy="4217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 descr="D:\Мои документы\выставки\выставки -2020\Конституция\IMG_0246.JPG"/>
          <p:cNvPicPr>
            <a:picLocks noChangeAspect="1" noChangeArrowheads="1"/>
          </p:cNvPicPr>
          <p:nvPr/>
        </p:nvPicPr>
        <p:blipFill>
          <a:blip r:embed="rId5" cstate="print"/>
          <a:srcRect l="6430" t="4545" r="3556" b="2273"/>
          <a:stretch>
            <a:fillRect/>
          </a:stretch>
        </p:blipFill>
        <p:spPr bwMode="auto">
          <a:xfrm>
            <a:off x="5857884" y="2143116"/>
            <a:ext cx="2928958" cy="4288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 descr="D:\Мои документы\выставки\выставки -2020\Конституция\IMG_0246.JPG"/>
          <p:cNvPicPr>
            <a:picLocks noChangeAspect="1" noChangeArrowheads="1"/>
          </p:cNvPicPr>
          <p:nvPr/>
        </p:nvPicPr>
        <p:blipFill>
          <a:blip r:embed="rId5" cstate="print"/>
          <a:srcRect l="6430" t="4545" r="3556" b="2273"/>
          <a:stretch>
            <a:fillRect/>
          </a:stretch>
        </p:blipFill>
        <p:spPr bwMode="auto">
          <a:xfrm>
            <a:off x="5929322" y="2214554"/>
            <a:ext cx="2857520" cy="4288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 descr="D:\Мои документы\выставки\выставки -2020\Конституция\IMG_0246.JPG"/>
          <p:cNvPicPr>
            <a:picLocks noChangeAspect="1" noChangeArrowheads="1"/>
          </p:cNvPicPr>
          <p:nvPr/>
        </p:nvPicPr>
        <p:blipFill>
          <a:blip r:embed="rId5" cstate="print"/>
          <a:srcRect l="6430" t="4545" r="3556" b="2273"/>
          <a:stretch>
            <a:fillRect/>
          </a:stretch>
        </p:blipFill>
        <p:spPr bwMode="auto">
          <a:xfrm>
            <a:off x="6000760" y="2285992"/>
            <a:ext cx="2928958" cy="4288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59921.png"/>
          <p:cNvPicPr>
            <a:picLocks noChangeAspect="1" noChangeArrowheads="1"/>
          </p:cNvPicPr>
          <p:nvPr/>
        </p:nvPicPr>
        <p:blipFill>
          <a:blip r:embed="rId2" cstate="print"/>
          <a:srcRect l="5336" t="8203" r="22173"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3108" y="428604"/>
            <a:ext cx="335758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Конституция Российской Федерации — высший нормативный правовой акт Российской Федерации.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8674" name="Picture 2" descr="C:\Users\User\Pictures\0015-004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785794"/>
            <a:ext cx="3175000" cy="45307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642910" y="2214554"/>
            <a:ext cx="4714908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   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Принята народом России 12 декабря 1993 года, вступила в силу 25 декабря 1993 года. </a:t>
            </a:r>
          </a:p>
          <a:p>
            <a:pPr algn="just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Конституция обладает высшей юридической силой, закрепляющей основы конституционного строя России, государственное устройство, образование представительных, исполнительных, судебных органов власти и систему местного самоуправления, права и свободы человека и гражданина, а также конституционные поправки и пересмотр Конституции</a:t>
            </a:r>
            <a:endParaRPr lang="ru-RU" sz="16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59921.png"/>
          <p:cNvPicPr>
            <a:picLocks noChangeAspect="1" noChangeArrowheads="1"/>
          </p:cNvPicPr>
          <p:nvPr/>
        </p:nvPicPr>
        <p:blipFill>
          <a:blip r:embed="rId2" cstate="print"/>
          <a:srcRect l="5336" t="8203" r="22173"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  <p:pic>
        <p:nvPicPr>
          <p:cNvPr id="29698" name="Picture 2" descr="D:\Мои документы\выставки\выставки -2020\Конституция\00006-scan_2020-06-10_15-29-06.1.jpg"/>
          <p:cNvPicPr>
            <a:picLocks noChangeAspect="1" noChangeArrowheads="1"/>
          </p:cNvPicPr>
          <p:nvPr/>
        </p:nvPicPr>
        <p:blipFill>
          <a:blip r:embed="rId3" cstate="print"/>
          <a:srcRect t="40149" r="38940"/>
          <a:stretch>
            <a:fillRect/>
          </a:stretch>
        </p:blipFill>
        <p:spPr bwMode="auto">
          <a:xfrm>
            <a:off x="347811" y="3571876"/>
            <a:ext cx="4081313" cy="2143140"/>
          </a:xfrm>
          <a:prstGeom prst="rect">
            <a:avLst/>
          </a:prstGeom>
          <a:noFill/>
        </p:spPr>
      </p:pic>
      <p:pic>
        <p:nvPicPr>
          <p:cNvPr id="29699" name="Picture 3" descr="D:\Мои документы\выставки\выставки -2020\Конституция\00006-scan_2020-06-10_15-29-06.1.jpg"/>
          <p:cNvPicPr>
            <a:picLocks noChangeAspect="1" noChangeArrowheads="1"/>
          </p:cNvPicPr>
          <p:nvPr/>
        </p:nvPicPr>
        <p:blipFill>
          <a:blip r:embed="rId4" cstate="print"/>
          <a:srcRect b="58385"/>
          <a:stretch>
            <a:fillRect/>
          </a:stretch>
        </p:blipFill>
        <p:spPr bwMode="auto">
          <a:xfrm>
            <a:off x="428596" y="2428868"/>
            <a:ext cx="3857652" cy="928694"/>
          </a:xfrm>
          <a:prstGeom prst="rect">
            <a:avLst/>
          </a:prstGeom>
          <a:noFill/>
        </p:spPr>
      </p:pic>
      <p:pic>
        <p:nvPicPr>
          <p:cNvPr id="29700" name="Picture 4" descr="D:\Мои документы\выставки\выставки -2020\Конституция\00005-scan_2020-06-10_15-28-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1214422"/>
            <a:ext cx="4071966" cy="550070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785918" y="428604"/>
            <a:ext cx="60722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«Хорошая конституция не та, что хорошо написана, а та, что хорошо исполняется» </a:t>
            </a:r>
          </a:p>
          <a:p>
            <a:pPr algn="r"/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Игорь Карпов</a:t>
            </a:r>
            <a:endParaRPr lang="ru-RU" sz="1600" b="1" i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59921.png"/>
          <p:cNvPicPr>
            <a:picLocks noChangeAspect="1" noChangeArrowheads="1"/>
          </p:cNvPicPr>
          <p:nvPr/>
        </p:nvPicPr>
        <p:blipFill>
          <a:blip r:embed="rId2" cstate="print"/>
          <a:srcRect l="5336" t="8203" r="22173"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  <p:pic>
        <p:nvPicPr>
          <p:cNvPr id="31746" name="Picture 2" descr="D:\Мои документы\выставки\выставки -2020\Конституция\00001-scan_2020-06-10_15-26-45.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31930">
            <a:off x="552333" y="1341569"/>
            <a:ext cx="5598202" cy="3555605"/>
          </a:xfrm>
          <a:prstGeom prst="rect">
            <a:avLst/>
          </a:prstGeom>
          <a:noFill/>
        </p:spPr>
      </p:pic>
      <p:pic>
        <p:nvPicPr>
          <p:cNvPr id="31747" name="Picture 3" descr="D:\Мои документы\выставки\выставки -2020\Конституция\00002-scan_2020-06-10_15-27-01.1.jpg"/>
          <p:cNvPicPr>
            <a:picLocks noChangeAspect="1" noChangeArrowheads="1"/>
          </p:cNvPicPr>
          <p:nvPr/>
        </p:nvPicPr>
        <p:blipFill>
          <a:blip r:embed="rId4" cstate="print"/>
          <a:srcRect b="5759"/>
          <a:stretch>
            <a:fillRect/>
          </a:stretch>
        </p:blipFill>
        <p:spPr bwMode="auto">
          <a:xfrm rot="20611883">
            <a:off x="3769802" y="3742167"/>
            <a:ext cx="5088865" cy="248454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000232" y="214290"/>
            <a:ext cx="6929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Сведения о результатах всенародного голосования в Чановском районе по проекту  Конституции Российской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Федерации </a:t>
            </a:r>
          </a:p>
          <a:p>
            <a:pPr algn="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12 декабря 1993 г. 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59921.png"/>
          <p:cNvPicPr>
            <a:picLocks noChangeAspect="1" noChangeArrowheads="1"/>
          </p:cNvPicPr>
          <p:nvPr/>
        </p:nvPicPr>
        <p:blipFill>
          <a:blip r:embed="rId2" cstate="print"/>
          <a:srcRect l="5336" t="8203" r="22173"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  <p:pic>
        <p:nvPicPr>
          <p:cNvPr id="30722" name="Picture 2" descr="D:\Мои документы\выставки\выставки -2020\Конституция\00003-scan_2020-06-10_15-27-17.jpg"/>
          <p:cNvPicPr>
            <a:picLocks noChangeAspect="1" noChangeArrowheads="1"/>
          </p:cNvPicPr>
          <p:nvPr/>
        </p:nvPicPr>
        <p:blipFill>
          <a:blip r:embed="rId3" cstate="print"/>
          <a:srcRect b="4253"/>
          <a:stretch>
            <a:fillRect/>
          </a:stretch>
        </p:blipFill>
        <p:spPr bwMode="auto">
          <a:xfrm>
            <a:off x="1051114" y="1785926"/>
            <a:ext cx="3537209" cy="4953379"/>
          </a:xfrm>
          <a:prstGeom prst="rect">
            <a:avLst/>
          </a:prstGeom>
          <a:noFill/>
        </p:spPr>
      </p:pic>
      <p:pic>
        <p:nvPicPr>
          <p:cNvPr id="30723" name="Picture 3" descr="D:\Мои документы\выставки\выставки -2020\Конституция\00004-scan_2020-06-10_15-27-34.1.jpg"/>
          <p:cNvPicPr>
            <a:picLocks noChangeAspect="1" noChangeArrowheads="1"/>
          </p:cNvPicPr>
          <p:nvPr/>
        </p:nvPicPr>
        <p:blipFill>
          <a:blip r:embed="rId4" cstate="print"/>
          <a:srcRect t="1389" b="2777"/>
          <a:stretch>
            <a:fillRect/>
          </a:stretch>
        </p:blipFill>
        <p:spPr bwMode="auto">
          <a:xfrm>
            <a:off x="4857752" y="1785926"/>
            <a:ext cx="3459205" cy="492922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928794" y="500042"/>
            <a:ext cx="62150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«Где законы могут быть нарушены под предлогом общего спасения, там нет конституции»</a:t>
            </a:r>
          </a:p>
          <a:p>
            <a:pPr algn="r"/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Никола Мальбранш</a:t>
            </a:r>
            <a:endParaRPr lang="ru-RU" sz="1600" b="1" i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59921.png"/>
          <p:cNvPicPr>
            <a:picLocks noChangeAspect="1" noChangeArrowheads="1"/>
          </p:cNvPicPr>
          <p:nvPr/>
        </p:nvPicPr>
        <p:blipFill>
          <a:blip r:embed="rId2" cstate="print"/>
          <a:srcRect l="5336" t="8203" r="22173"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000232" y="285728"/>
            <a:ext cx="671517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Президент России Владимир Путин 14 марта 2020 года подписал закон Российской Федерации о поправке к Конституции Российской Федерации № 1-ФКЗ «О совершенствовании регулирования отдельных вопросов организации и функционирования публичной власти».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5" name="Picture 3" descr="C:\Users\User\Pictures\GetImage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111250"/>
            <a:ext cx="4064000" cy="574675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1" name="Picture 4" descr="C:\Users\User\Pictures\GetImage 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52870">
            <a:off x="4759276" y="890538"/>
            <a:ext cx="3764478" cy="532320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2" name="Picture 1" descr="D:\Мои документы\выставки\выставки -2020\Конституция\k7xojcr4_1-15845739680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4500570"/>
            <a:ext cx="3114977" cy="2214554"/>
          </a:xfrm>
          <a:prstGeom prst="rect">
            <a:avLst/>
          </a:prstGeom>
          <a:noFill/>
        </p:spPr>
      </p:pic>
      <p:pic>
        <p:nvPicPr>
          <p:cNvPr id="13" name="Picture 3" descr="C:\Users\User\Pictures\GetImage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872" y="1263650"/>
            <a:ext cx="4064000" cy="574675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4" name="Picture 3" descr="C:\Users\User\Pictures\GetImage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6272" y="1416050"/>
            <a:ext cx="4064000" cy="574675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5" name="Picture 2" descr="C:\Users\User\Pictures\GetImag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99892">
            <a:off x="378003" y="827704"/>
            <a:ext cx="4064000" cy="574675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D:\Мои документы\выставки\выставки -2020\Конституция\картинки\maxresdefault_liv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0"/>
            <a:ext cx="9144036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71472" y="71435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Выставка подготовлена на основе архивных документов отдела архивной службы администрации Чановского района и интернет ресурсов (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http://www.grandars.ru/college/pravovedenie/istoriya-konstitucii-rf.html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https://tass.ru/info/820244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59921.png"/>
          <p:cNvPicPr>
            <a:picLocks noChangeAspect="1" noChangeArrowheads="1"/>
          </p:cNvPicPr>
          <p:nvPr/>
        </p:nvPicPr>
        <p:blipFill>
          <a:blip r:embed="rId2" cstate="print"/>
          <a:srcRect l="5336" t="8203" r="22173"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14480" y="500042"/>
            <a:ext cx="707236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Предыстория конституции в России берет свое начало в начале ХIХ века. Первым конституционным проектом можно назвать "План государственного преобразования", разработанный в 1809 году графом Михаилом Сперанским. В документе закреплялась идея конституционной монархии, ограниченной парламентом, и отмену крепостного права. Свои проекты конституций предлагали декабристы Павел Пестель и Никита Муравьев.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2214554"/>
            <a:ext cx="850112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В начале царствования императора Александра I появилась идея реформирования политического строя страны путем создания конституции, гарантирующей подданным личную свободу и гражданские права. В 1820 году была разработана "Государственная уставная грамота Российской империи", но принятие документа было отложено на неопределенный срок.</a:t>
            </a:r>
          </a:p>
          <a:p>
            <a:pPr algn="just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Во время реформаторского правления Александра II Россия была близка к принятию конституции. Был подготовлен проект конституции Михаилом </a:t>
            </a:r>
            <a:r>
              <a:rPr lang="ru-RU" sz="1400" b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Лорис-Меликова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в котором предложена программа преобразований, включавшая перестройку местного управления, расширение прав старообрядцев, пересмотр паспортной системы, урегулирование отношений предпринимателей и рабочих, изменения в системе народного образования и пр. Однако в 1881 году накануне подписания манифеста, предполагающего осуществление реформ, Александр II был убит народовольцами. Конституционный процесс в России был прерван.</a:t>
            </a:r>
          </a:p>
          <a:p>
            <a:pPr algn="just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После революции 1905 года император Николай II подписал манифесты (6 августа и 17 октября), в соответствии с которыми учреждались Государственная Дума и "Положение о выборах". Эти документы были восприняты как первый шаг к правовому строю.</a:t>
            </a:r>
          </a:p>
          <a:p>
            <a:pPr algn="just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Временное правительство после Февральской революции 1917 года взяло на себя функцию управления страной до созыва Учредительного собрания, призванного приступить к формированию в России правового государства. Однако созданное к началу 1918 года собрание решением ВЦИК было распущено уже 6 января того же года.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59921.png"/>
          <p:cNvPicPr>
            <a:picLocks noChangeAspect="1" noChangeArrowheads="1"/>
          </p:cNvPicPr>
          <p:nvPr/>
        </p:nvPicPr>
        <p:blipFill>
          <a:blip r:embed="rId2" cstate="print"/>
          <a:srcRect l="5336" t="8203" r="22173"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714348" y="2285992"/>
            <a:ext cx="5572163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После установления советского строя контрольные функции в соответствии с принципом «Вся власть Советам!» были сосредоточены в высшем органе советской власти. Конституция РСФСР 1918 года установила, что верховным органом власти в стране является Всероссийский съезд Советов, а в период между съездами - Всероссийский Центральный Исполнительный Комитет (ВЦИК).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Съезд Советов мог отменить любой акт любого органа власти, противоречащий Конституции или актам Съезда Советов. ВЦИК имел право отменять или приостанавливать постановления и решения Совета Народных Комиссаров (СНК). В дальнейшем такой же функцией был наделен Президиум ВЦИК.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C:\Users\User\Pictures\konstituciya_rsfsr_1918-600x9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928670"/>
            <a:ext cx="2883998" cy="43548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785918" y="42860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Первая Конституция Российской Советской Федеративной Социалистической Республики (РСФСР) была принята V Всероссийским съездом Советов на заседании 10 июля 1918 года в связи с образованием РСФСР.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59921.png"/>
          <p:cNvPicPr>
            <a:picLocks noChangeAspect="1" noChangeArrowheads="1"/>
          </p:cNvPicPr>
          <p:nvPr/>
        </p:nvPicPr>
        <p:blipFill>
          <a:blip r:embed="rId2" cstate="print"/>
          <a:srcRect l="5336" t="8203" r="22173"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85918" y="428604"/>
            <a:ext cx="6572296" cy="575542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В Конституции РСФСР 1918 г.:</a:t>
            </a:r>
          </a:p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-закреплялась диктатура пролетариата;</a:t>
            </a:r>
          </a:p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-учреждалась система Советов рабочих, крестьянских и солдатских депутатов;</a:t>
            </a:r>
          </a:p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-провозглашалась национализация лесов, земли, недр, транспорта, банков и других объектов;</a:t>
            </a:r>
          </a:p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-фиксировалось уничтожение «паразитических слоев общества», беспощадное подавление эксплуататоров;</a:t>
            </a:r>
          </a:p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-закреплялась федеративная форма устройства государства;</a:t>
            </a:r>
          </a:p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-провозглашалась задача государства но уничтожению всякой эксплуатации человека человеком, частной собственности;</a:t>
            </a:r>
          </a:p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-провозглашалась решимость «вырвать человечество из когтей финансового капитала и империализма», установить «победу социализма во всех странах».</a:t>
            </a:r>
          </a:p>
          <a:p>
            <a:endParaRPr lang="ru-RU" sz="16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Конституция содержала шесть разделов: «Декларация прав трудящегося и эксплуатируемого народа»; «Общие положения Конституции Российской Социалистической Федеративной Советской Республики»; «Организация советской власти в центре и на местах»; «Активное и пассивное избирательное право»; «Бюджетное право»; «О гербе и флаге Российской Социалистической Федеративной Советской Республики».</a:t>
            </a:r>
            <a:endParaRPr lang="ru-RU" sz="16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59921.png"/>
          <p:cNvPicPr>
            <a:picLocks noChangeAspect="1" noChangeArrowheads="1"/>
          </p:cNvPicPr>
          <p:nvPr/>
        </p:nvPicPr>
        <p:blipFill>
          <a:blip r:embed="rId3" cstate="print"/>
          <a:srcRect l="5336" t="8203" r="22173"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643042" y="382438"/>
            <a:ext cx="3643338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Вторая Конституция принята второй сессией ЦИК СССР первого созыва 6 июля 1923 года и в окончательной редакции II съездом Советов СССР 31 января 1924 года (в связи с образованием СССР).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C:\Users\User\Pictures\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857232"/>
            <a:ext cx="4357686" cy="31661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85720" y="4000504"/>
            <a:ext cx="8572560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Президиум ЦИК имел право приостанавливать и отменять постановления СНК и отдельных народных комиссариатов СССР, ЦИК и СНК союзных республик. Акты съездов Советов союзных республик Президиум ЦИК мог лишь приостановить, передав вопрос об их отмене на рассмотрение ЦИК СССР. На практике Президиум ЦИК СССР, как, а предлагал органу, их издавшему, привести правило, не отменял акты, признанные им </a:t>
            </a:r>
            <a:r>
              <a:rPr lang="ru-RU" sz="1500" b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неконституционнымиих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в соответствие с законодательством.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	Верховный Суд СССР имел право по собственной инициативе делать представления о приостановлении и отмене не соответствующих Конституции СССР постановлений и распоряжений центральных органов и союзных наркоматов; по требованию ЦИК СССР давал заключения о законности актов органов власти союзных республик; разрешал судебные споры между союзными республиками.</a:t>
            </a:r>
            <a:endParaRPr lang="ru-RU" sz="15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857364"/>
            <a:ext cx="5143536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Верховным органом государственной власти </a:t>
            </a: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стал Съезд Советов СССР, в период между съездами - Центральный Исполнительный Комитет (ЦИК) СССР, а в период между сессиями ЦИК СССР - Президиум ЦИК СССР. ЦИК СССР имел право отменять и приостанавливать акты любых органов власти на территории СССР (за исключением вышестоящего - Съезда Советов).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59921.png"/>
          <p:cNvPicPr>
            <a:picLocks noChangeAspect="1" noChangeArrowheads="1"/>
          </p:cNvPicPr>
          <p:nvPr/>
        </p:nvPicPr>
        <p:blipFill>
          <a:blip r:embed="rId2" cstate="print"/>
          <a:srcRect l="5336" t="8203" r="22173"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14480" y="500042"/>
            <a:ext cx="685804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Конституция РСФСР 1925г. отражала факт вхождения России на правах субъекта Федерации в состав союзного государства — СССР, образованного в 1922 г. по договору между РСФСР, Украинской ССР, Белорусской ССР и Закавказской социалистической федеративной республикой. В 1924 г. была принята Конституция СССР, разграничившая компетенцию между Союзом и союзными республиками. Содержание союзной Конституции предопределило структуру и содержание конституций союзных республик, включая Конституцию РСФСР 1925 г.</a:t>
            </a:r>
          </a:p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Конституция РСФСР 1925 г.:</a:t>
            </a:r>
          </a:p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-по-прежнему оставалась классовым документом, однако формулировки норм о насилии были смягчены, положения о мировой революции — исключены;</a:t>
            </a:r>
          </a:p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-определяла компетенцию РСФСР как субъекта Федерации. В отличие от последующих конституций компетенция РСФСР определялась опосредованно, через предметы ведения высших органов РСФСР;</a:t>
            </a:r>
          </a:p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-включала положения о федеративном устройстве, определяла статус и полномочия РСФСР, принципы формирования органов государственной власти автономных советских социалистических республиках и областей, порядок принятия конституций АССР и положений об автономных областях.</a:t>
            </a:r>
          </a:p>
          <a:p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Принятие последующих конституций РСФСР было непосредственно связано с принятием новых конституций СССР</a:t>
            </a:r>
            <a:endParaRPr lang="ru-RU" sz="16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59921.png"/>
          <p:cNvPicPr>
            <a:picLocks noChangeAspect="1" noChangeArrowheads="1"/>
          </p:cNvPicPr>
          <p:nvPr/>
        </p:nvPicPr>
        <p:blipFill>
          <a:blip r:embed="rId2" cstate="print"/>
          <a:srcRect l="5336" t="8203" r="22173"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  <p:pic>
        <p:nvPicPr>
          <p:cNvPr id="6145" name="Picture 1" descr="D:\Мои документы\выставки\выставки -2020\Конституция\62283_original.jpg"/>
          <p:cNvPicPr>
            <a:picLocks noChangeAspect="1" noChangeArrowheads="1"/>
          </p:cNvPicPr>
          <p:nvPr/>
        </p:nvPicPr>
        <p:blipFill>
          <a:blip r:embed="rId3" cstate="print"/>
          <a:srcRect l="4479" t="1625" r="4479" b="6125"/>
          <a:stretch>
            <a:fillRect/>
          </a:stretch>
        </p:blipFill>
        <p:spPr bwMode="auto">
          <a:xfrm>
            <a:off x="1191762" y="1785926"/>
            <a:ext cx="3369783" cy="4934325"/>
          </a:xfrm>
          <a:prstGeom prst="rect">
            <a:avLst/>
          </a:prstGeom>
          <a:noFill/>
        </p:spPr>
      </p:pic>
      <p:pic>
        <p:nvPicPr>
          <p:cNvPr id="6146" name="Picture 2" descr="C:\Users\User\Pictures\Nam-nado-sudit-sami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785926"/>
            <a:ext cx="2987094" cy="492919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928794" y="357166"/>
            <a:ext cx="62865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«Существующая Конституция до тех пор, пока она не изменена в результате четкого и достоверного решения народа, священна и обязательна для всех»</a:t>
            </a:r>
          </a:p>
          <a:p>
            <a:pPr algn="r"/>
            <a:r>
              <a:rPr lang="ru-RU" sz="1600" b="1" i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 Джордж Вашингтон</a:t>
            </a:r>
            <a:endParaRPr lang="ru-RU" sz="1600" b="1" i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59921.png"/>
          <p:cNvPicPr>
            <a:picLocks noChangeAspect="1" noChangeArrowheads="1"/>
          </p:cNvPicPr>
          <p:nvPr/>
        </p:nvPicPr>
        <p:blipFill>
          <a:blip r:embed="rId2" cstate="print"/>
          <a:srcRect l="5336" t="8203" r="22173"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285720" y="1928802"/>
            <a:ext cx="521497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Она окончательно утвердила приоритет союзного законодательства над республиканским. В ней не предусмотрено право республиканских органов приостанавливать или опротестовывать акты союзных органов. Контроль за соблюдением Конституции СССР и соответствии ей республиканских конституций отнесен к ведению Союза ССР, но конкретный орган, осуществляющий этот контроль, в Конституции не указан.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4" name="Picture 2" descr="C:\Users\User\Pictures\konstitucija_1936_go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2250" y="357166"/>
            <a:ext cx="3571900" cy="45720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857356" y="428604"/>
            <a:ext cx="35004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Третья Конституция («сталинская») принята Чрезвычайным VIII съездом Советов Союза ССР 5 декабря 1936 года. 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5072074"/>
            <a:ext cx="75723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	Президиуму Верховного Совета СССР Конституцией предоставлено право толкования законов и право отмены противоречащих Конституции актов союзного и республиканских совнаркомов (советов министров).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	Вопросы конституционности нормативных актов также рассматривались Президиумом Верховного Совета СССР.</a:t>
            </a:r>
            <a:endParaRPr lang="ru-RU" sz="16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</TotalTime>
  <Words>321</Words>
  <Application>Microsoft Office PowerPoint</Application>
  <PresentationFormat>Экран (4:3)</PresentationFormat>
  <Paragraphs>90</Paragraphs>
  <Slides>28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0" baseType="lpstr">
      <vt:lpstr>Тема Office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 безопасности</dc:creator>
  <cp:lastModifiedBy>User</cp:lastModifiedBy>
  <cp:revision>67</cp:revision>
  <dcterms:created xsi:type="dcterms:W3CDTF">2020-06-10T02:41:11Z</dcterms:created>
  <dcterms:modified xsi:type="dcterms:W3CDTF">2020-06-14T02:47:51Z</dcterms:modified>
</cp:coreProperties>
</file>